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7" r:id="rId4"/>
  </p:sldMasterIdLst>
  <p:sldIdLst>
    <p:sldId id="257" r:id="rId5"/>
    <p:sldId id="265" r:id="rId6"/>
    <p:sldId id="270" r:id="rId7"/>
    <p:sldId id="266" r:id="rId8"/>
    <p:sldId id="272" r:id="rId9"/>
    <p:sldId id="274" r:id="rId10"/>
    <p:sldId id="275" r:id="rId11"/>
    <p:sldId id="276" r:id="rId12"/>
    <p:sldId id="271" r:id="rId13"/>
    <p:sldId id="268" r:id="rId14"/>
    <p:sldId id="269" r:id="rId1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resident" initials="P" lastIdx="1" clrIdx="0">
    <p:extLst>
      <p:ext uri="{19B8F6BF-5375-455C-9EA6-DF929625EA0E}">
        <p15:presenceInfo xmlns:p15="http://schemas.microsoft.com/office/powerpoint/2012/main" userId="Presiden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D22F"/>
    <a:srgbClr val="344529"/>
    <a:srgbClr val="2B3922"/>
    <a:srgbClr val="2E3722"/>
    <a:srgbClr val="FCF7F1"/>
    <a:srgbClr val="B8D233"/>
    <a:srgbClr val="5CC6D6"/>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9" autoAdjust="0"/>
    <p:restoredTop sz="94619" autoAdjust="0"/>
  </p:normalViewPr>
  <p:slideViewPr>
    <p:cSldViewPr snapToGrid="0">
      <p:cViewPr varScale="1">
        <p:scale>
          <a:sx n="62" d="100"/>
          <a:sy n="62" d="100"/>
        </p:scale>
        <p:origin x="51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A0C0817-A112-4847-8014-A94B7D2A4EA3}" type="datetime1">
              <a:rPr lang="en-US" smtClean="0"/>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960449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FA2B21-3FCD-4721-B95C-427943F61125}" type="datetime1">
              <a:rPr lang="en-US" smtClean="0"/>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404191264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FA2B21-3FCD-4721-B95C-427943F61125}" type="datetime1">
              <a:rPr lang="en-US" smtClean="0"/>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8949319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FA2B21-3FCD-4721-B95C-427943F61125}" type="datetime1">
              <a:rPr lang="en-US" smtClean="0"/>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164533554"/>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FA2B21-3FCD-4721-B95C-427943F61125}" type="datetime1">
              <a:rPr lang="en-US" smtClean="0"/>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51628925"/>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FA2B21-3FCD-4721-B95C-427943F61125}" type="datetime1">
              <a:rPr lang="en-US" smtClean="0"/>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901499272"/>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FA2B21-3FCD-4721-B95C-427943F61125}" type="datetime1">
              <a:rPr lang="en-US" smtClean="0"/>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93720503"/>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FA2B21-3FCD-4721-B95C-427943F61125}" type="datetime1">
              <a:rPr lang="en-US" smtClean="0"/>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598342058"/>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384733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C646AA-F36E-4540-911D-FFFC0A0EF24A}" type="datetime1">
              <a:rPr lang="en-US" smtClean="0"/>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991652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068326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1/15/2021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861749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751880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827733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8D12A6-918A-48BD-8CB9-CA713993B0EA}" type="datetime1">
              <a:rPr lang="en-US" smtClean="0"/>
              <a:t>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959134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
        <p:nvSpPr>
          <p:cNvPr id="5" name="Date Placeholder 4"/>
          <p:cNvSpPr>
            <a:spLocks noGrp="1"/>
          </p:cNvSpPr>
          <p:nvPr>
            <p:ph type="dt" sz="half" idx="10"/>
          </p:nvPr>
        </p:nvSpPr>
        <p:spPr/>
        <p:txBody>
          <a:bodyPr/>
          <a:lstStyle/>
          <a:p>
            <a:fld id="{E778CE86-875F-4587-BCF6-FA054AFC0D53}" type="datetime1">
              <a:rPr lang="en-US" smtClean="0"/>
              <a:pPr/>
              <a:t>1/15/2021</a:t>
            </a:fld>
            <a:endParaRPr lang="en-US" dirty="0"/>
          </a:p>
        </p:txBody>
      </p:sp>
    </p:spTree>
    <p:extLst>
      <p:ext uri="{BB962C8B-B14F-4D97-AF65-F5344CB8AC3E}">
        <p14:creationId xmlns:p14="http://schemas.microsoft.com/office/powerpoint/2010/main" val="2848382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6FA2B21-3FCD-4721-B95C-427943F61125}" type="datetime1">
              <a:rPr lang="en-US" smtClean="0"/>
              <a:t>1/15/2021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35880348"/>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 id="2147483751" r:id="rId14"/>
    <p:sldLayoutId id="2147483752" r:id="rId15"/>
    <p:sldLayoutId id="2147483753"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bstract image">
            <a:extLst>
              <a:ext uri="{FF2B5EF4-FFF2-40B4-BE49-F238E27FC236}">
                <a16:creationId xmlns:a16="http://schemas.microsoft.com/office/drawing/2014/main" id="{8045422F-7258-40AC-BD2E-2469AA448922}"/>
              </a:ext>
            </a:extLst>
          </p:cNvPr>
          <p:cNvPicPr>
            <a:picLocks noChangeAspect="1"/>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9091" t="9091"/>
          <a:stretch/>
        </p:blipFill>
        <p:spPr>
          <a:xfrm>
            <a:off x="20" y="10"/>
            <a:ext cx="12191980" cy="6857990"/>
          </a:xfrm>
          <a:prstGeom prst="rect">
            <a:avLst/>
          </a:prstGeom>
        </p:spPr>
      </p:pic>
      <p:sp>
        <p:nvSpPr>
          <p:cNvPr id="30" name="Isosceles Triangle 10">
            <a:extLst>
              <a:ext uri="{FF2B5EF4-FFF2-40B4-BE49-F238E27FC236}">
                <a16:creationId xmlns:a16="http://schemas.microsoft.com/office/drawing/2014/main" id="{7B1E8B16-F0E6-422E-A6A6-0422A7733F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Parallelogram 12">
            <a:extLst>
              <a:ext uri="{FF2B5EF4-FFF2-40B4-BE49-F238E27FC236}">
                <a16:creationId xmlns:a16="http://schemas.microsoft.com/office/drawing/2014/main" id="{30CBBCD0-ED2A-4FC8-AB71-E3C2738F95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33800" y="0"/>
            <a:ext cx="7315200" cy="6858000"/>
          </a:xfrm>
          <a:prstGeom prst="parallelogram">
            <a:avLst>
              <a:gd name="adj" fmla="val 15925"/>
            </a:avLst>
          </a:prstGeom>
          <a:solidFill>
            <a:schemeClr val="bg1">
              <a:alpha val="87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3" name="Straight Connector 14">
            <a:extLst>
              <a:ext uri="{FF2B5EF4-FFF2-40B4-BE49-F238E27FC236}">
                <a16:creationId xmlns:a16="http://schemas.microsoft.com/office/drawing/2014/main" id="{D7C7B311-D760-4C87-BE5E-921FFB4E8E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4" name="Straight Connector 16">
            <a:extLst>
              <a:ext uri="{FF2B5EF4-FFF2-40B4-BE49-F238E27FC236}">
                <a16:creationId xmlns:a16="http://schemas.microsoft.com/office/drawing/2014/main" id="{C1913202-1810-4FA2-987B-A7B98049CF4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35" name="Rectangle 23">
            <a:extLst>
              <a:ext uri="{FF2B5EF4-FFF2-40B4-BE49-F238E27FC236}">
                <a16:creationId xmlns:a16="http://schemas.microsoft.com/office/drawing/2014/main" id="{95EFBC61-02DC-4AEA-AA2D-A9EABA4677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Rectangle 25">
            <a:extLst>
              <a:ext uri="{FF2B5EF4-FFF2-40B4-BE49-F238E27FC236}">
                <a16:creationId xmlns:a16="http://schemas.microsoft.com/office/drawing/2014/main" id="{5637DFC4-70BC-4CB4-85D2-651A7C6A56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Isosceles Triangle 22">
            <a:extLst>
              <a:ext uri="{FF2B5EF4-FFF2-40B4-BE49-F238E27FC236}">
                <a16:creationId xmlns:a16="http://schemas.microsoft.com/office/drawing/2014/main" id="{58F1E9F4-66ED-4E73-8C2E-51B11EA776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1151116" y="1208869"/>
            <a:ext cx="9439096" cy="2841963"/>
          </a:xfrm>
        </p:spPr>
        <p:txBody>
          <a:bodyPr>
            <a:normAutofit fontScale="90000"/>
          </a:bodyPr>
          <a:lstStyle/>
          <a:p>
            <a:r>
              <a:rPr lang="en-US" dirty="0">
                <a:solidFill>
                  <a:schemeClr val="accent2">
                    <a:lumMod val="75000"/>
                  </a:schemeClr>
                </a:solidFill>
              </a:rPr>
              <a:t>OPEIU Local 39 </a:t>
            </a:r>
            <a:br>
              <a:rPr lang="en-US" dirty="0">
                <a:solidFill>
                  <a:schemeClr val="accent2">
                    <a:lumMod val="75000"/>
                  </a:schemeClr>
                </a:solidFill>
              </a:rPr>
            </a:br>
            <a:r>
              <a:rPr lang="en-US" dirty="0">
                <a:solidFill>
                  <a:schemeClr val="accent2">
                    <a:lumMod val="75000"/>
                  </a:schemeClr>
                </a:solidFill>
              </a:rPr>
              <a:t>Proposed Dues Change</a:t>
            </a:r>
            <a:br>
              <a:rPr lang="en-US" dirty="0">
                <a:solidFill>
                  <a:schemeClr val="accent2">
                    <a:lumMod val="75000"/>
                  </a:schemeClr>
                </a:solidFill>
              </a:rPr>
            </a:br>
            <a:r>
              <a:rPr lang="en-US" sz="2700" dirty="0">
                <a:solidFill>
                  <a:schemeClr val="accent2">
                    <a:lumMod val="75000"/>
                  </a:schemeClr>
                </a:solidFill>
              </a:rPr>
              <a:t>Original Proposed Date: November 18, 2020</a:t>
            </a:r>
            <a:br>
              <a:rPr lang="en-US" sz="2700" dirty="0">
                <a:solidFill>
                  <a:schemeClr val="accent2">
                    <a:lumMod val="75000"/>
                  </a:schemeClr>
                </a:solidFill>
              </a:rPr>
            </a:br>
            <a:br>
              <a:rPr lang="en-US" sz="2700" dirty="0">
                <a:solidFill>
                  <a:schemeClr val="accent2">
                    <a:lumMod val="75000"/>
                  </a:schemeClr>
                </a:solidFill>
              </a:rPr>
            </a:br>
            <a:endParaRPr lang="en-US" sz="2700" dirty="0">
              <a:solidFill>
                <a:schemeClr val="accent2">
                  <a:lumMod val="75000"/>
                </a:schemeClr>
              </a:solidFill>
            </a:endParaRP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4788276" y="4050832"/>
            <a:ext cx="3253376" cy="1128503"/>
          </a:xfrm>
        </p:spPr>
        <p:txBody>
          <a:bodyPr>
            <a:normAutofit/>
          </a:bodyPr>
          <a:lstStyle/>
          <a:p>
            <a:pPr>
              <a:spcAft>
                <a:spcPts val="600"/>
              </a:spcAft>
            </a:pPr>
            <a:endParaRPr lang="en-US" dirty="0"/>
          </a:p>
        </p:txBody>
      </p:sp>
      <p:sp>
        <p:nvSpPr>
          <p:cNvPr id="38" name="Rectangle 27">
            <a:extLst>
              <a:ext uri="{FF2B5EF4-FFF2-40B4-BE49-F238E27FC236}">
                <a16:creationId xmlns:a16="http://schemas.microsoft.com/office/drawing/2014/main" id="{0795E7D3-D974-4307-92D4-E3ECEFDF39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28">
            <a:extLst>
              <a:ext uri="{FF2B5EF4-FFF2-40B4-BE49-F238E27FC236}">
                <a16:creationId xmlns:a16="http://schemas.microsoft.com/office/drawing/2014/main" id="{90443617-0A78-4C2C-9996-D143BCDB9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9">
            <a:extLst>
              <a:ext uri="{FF2B5EF4-FFF2-40B4-BE49-F238E27FC236}">
                <a16:creationId xmlns:a16="http://schemas.microsoft.com/office/drawing/2014/main" id="{ACFC544A-BD13-4C3C-8C9E-C35DEE8A48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a:extLst>
              <a:ext uri="{FF2B5EF4-FFF2-40B4-BE49-F238E27FC236}">
                <a16:creationId xmlns:a16="http://schemas.microsoft.com/office/drawing/2014/main" id="{729A9DD4-BE93-4516-8B95-26B91B44B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5842807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E1AAB-4996-485F-8A4F-04BE3199E576}"/>
              </a:ext>
            </a:extLst>
          </p:cNvPr>
          <p:cNvSpPr>
            <a:spLocks noGrp="1"/>
          </p:cNvSpPr>
          <p:nvPr>
            <p:ph type="title"/>
          </p:nvPr>
        </p:nvSpPr>
        <p:spPr>
          <a:xfrm>
            <a:off x="677333" y="609600"/>
            <a:ext cx="9024605" cy="1320800"/>
          </a:xfrm>
        </p:spPr>
        <p:txBody>
          <a:bodyPr>
            <a:normAutofit/>
          </a:bodyPr>
          <a:lstStyle/>
          <a:p>
            <a:r>
              <a:rPr lang="en-US" dirty="0">
                <a:solidFill>
                  <a:schemeClr val="accent2">
                    <a:lumMod val="75000"/>
                  </a:schemeClr>
                </a:solidFill>
              </a:rPr>
              <a:t>How do our dues compare to other Locals?</a:t>
            </a:r>
          </a:p>
        </p:txBody>
      </p:sp>
      <p:sp>
        <p:nvSpPr>
          <p:cNvPr id="3" name="Content Placeholder 2">
            <a:extLst>
              <a:ext uri="{FF2B5EF4-FFF2-40B4-BE49-F238E27FC236}">
                <a16:creationId xmlns:a16="http://schemas.microsoft.com/office/drawing/2014/main" id="{01D990C2-3914-4D74-8F8D-13BFDB7B08A6}"/>
              </a:ext>
            </a:extLst>
          </p:cNvPr>
          <p:cNvSpPr>
            <a:spLocks noGrp="1"/>
          </p:cNvSpPr>
          <p:nvPr>
            <p:ph idx="1"/>
          </p:nvPr>
        </p:nvSpPr>
        <p:spPr>
          <a:xfrm>
            <a:off x="677334" y="1689315"/>
            <a:ext cx="9024604" cy="4352047"/>
          </a:xfrm>
        </p:spPr>
        <p:txBody>
          <a:bodyPr>
            <a:normAutofit/>
          </a:bodyPr>
          <a:lstStyle/>
          <a:p>
            <a:r>
              <a:rPr lang="en-US" sz="2400" dirty="0"/>
              <a:t>Teamsters – 2.5% hourly wage</a:t>
            </a:r>
          </a:p>
          <a:p>
            <a:r>
              <a:rPr lang="en-US" sz="2400" dirty="0"/>
              <a:t>USW – 1.3 to 1.5% monthly earnings</a:t>
            </a:r>
          </a:p>
          <a:p>
            <a:r>
              <a:rPr lang="en-US" sz="2400" dirty="0"/>
              <a:t>UA Plumbers &amp; Steamfitters – 4% gross wages </a:t>
            </a:r>
          </a:p>
          <a:p>
            <a:r>
              <a:rPr lang="en-US" sz="2400" dirty="0"/>
              <a:t>CWA – 1 to 1 ½ times hourly rate</a:t>
            </a:r>
          </a:p>
          <a:p>
            <a:r>
              <a:rPr lang="en-US" sz="2400" dirty="0"/>
              <a:t>National Staff Organization – 2% of bi-weekly compensation </a:t>
            </a:r>
          </a:p>
          <a:p>
            <a:r>
              <a:rPr lang="en-US" sz="2400" dirty="0"/>
              <a:t>OPEIU Missouri – 2 times hourly rate + $6 </a:t>
            </a:r>
          </a:p>
          <a:p>
            <a:r>
              <a:rPr lang="en-US" sz="2400" dirty="0"/>
              <a:t>OPEIU Alabama – 1% of yearly compensation</a:t>
            </a:r>
          </a:p>
          <a:p>
            <a:r>
              <a:rPr lang="en-US" sz="2400" dirty="0"/>
              <a:t>OPEIU Seattle – 1.5% of yearly compensation</a:t>
            </a:r>
          </a:p>
        </p:txBody>
      </p:sp>
    </p:spTree>
    <p:extLst>
      <p:ext uri="{BB962C8B-B14F-4D97-AF65-F5344CB8AC3E}">
        <p14:creationId xmlns:p14="http://schemas.microsoft.com/office/powerpoint/2010/main" val="545078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969A8-BD9E-4D63-99B8-EE9EFF503017}"/>
              </a:ext>
            </a:extLst>
          </p:cNvPr>
          <p:cNvSpPr>
            <a:spLocks noGrp="1"/>
          </p:cNvSpPr>
          <p:nvPr>
            <p:ph type="title"/>
          </p:nvPr>
        </p:nvSpPr>
        <p:spPr>
          <a:xfrm>
            <a:off x="677334" y="609600"/>
            <a:ext cx="8596668" cy="1157207"/>
          </a:xfrm>
        </p:spPr>
        <p:txBody>
          <a:bodyPr>
            <a:normAutofit/>
          </a:bodyPr>
          <a:lstStyle/>
          <a:p>
            <a:r>
              <a:rPr lang="en-US" sz="3200" dirty="0">
                <a:solidFill>
                  <a:schemeClr val="accent2">
                    <a:lumMod val="75000"/>
                  </a:schemeClr>
                </a:solidFill>
              </a:rPr>
              <a:t>Closing </a:t>
            </a:r>
          </a:p>
        </p:txBody>
      </p:sp>
      <p:sp>
        <p:nvSpPr>
          <p:cNvPr id="3" name="Content Placeholder 2">
            <a:extLst>
              <a:ext uri="{FF2B5EF4-FFF2-40B4-BE49-F238E27FC236}">
                <a16:creationId xmlns:a16="http://schemas.microsoft.com/office/drawing/2014/main" id="{81466F42-49A6-4633-B38C-3DA771ED0AF1}"/>
              </a:ext>
            </a:extLst>
          </p:cNvPr>
          <p:cNvSpPr>
            <a:spLocks noGrp="1"/>
          </p:cNvSpPr>
          <p:nvPr>
            <p:ph idx="1"/>
          </p:nvPr>
        </p:nvSpPr>
        <p:spPr>
          <a:xfrm>
            <a:off x="677334" y="1952787"/>
            <a:ext cx="8596668" cy="4076054"/>
          </a:xfrm>
        </p:spPr>
        <p:txBody>
          <a:bodyPr>
            <a:normAutofit/>
          </a:bodyPr>
          <a:lstStyle/>
          <a:p>
            <a:r>
              <a:rPr lang="en-US" sz="3200" dirty="0"/>
              <a:t>Membership will vote on the constitutional and dues changes.</a:t>
            </a:r>
          </a:p>
          <a:p>
            <a:r>
              <a:rPr lang="en-US" sz="3200" dirty="0"/>
              <a:t>The voting will take place by next Quarterly Membership Meeting February 18, 2021.</a:t>
            </a:r>
          </a:p>
          <a:p>
            <a:r>
              <a:rPr lang="en-US" sz="3200" dirty="0"/>
              <a:t>The ballots to members will be mailed to their homes.</a:t>
            </a:r>
          </a:p>
          <a:p>
            <a:endParaRPr lang="en-US" sz="3200" dirty="0"/>
          </a:p>
        </p:txBody>
      </p:sp>
    </p:spTree>
    <p:extLst>
      <p:ext uri="{BB962C8B-B14F-4D97-AF65-F5344CB8AC3E}">
        <p14:creationId xmlns:p14="http://schemas.microsoft.com/office/powerpoint/2010/main" val="3683404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76B83-F2BF-4E30-A14E-C2A66926CA2A}"/>
              </a:ext>
            </a:extLst>
          </p:cNvPr>
          <p:cNvSpPr>
            <a:spLocks noGrp="1"/>
          </p:cNvSpPr>
          <p:nvPr>
            <p:ph type="title"/>
          </p:nvPr>
        </p:nvSpPr>
        <p:spPr>
          <a:xfrm>
            <a:off x="1066800" y="642595"/>
            <a:ext cx="10058400" cy="799344"/>
          </a:xfrm>
        </p:spPr>
        <p:txBody>
          <a:bodyPr>
            <a:normAutofit/>
          </a:bodyPr>
          <a:lstStyle/>
          <a:p>
            <a:r>
              <a:rPr lang="en-US" sz="3200" dirty="0">
                <a:solidFill>
                  <a:schemeClr val="accent2">
                    <a:lumMod val="75000"/>
                  </a:schemeClr>
                </a:solidFill>
              </a:rPr>
              <a:t>Why are we making changes?</a:t>
            </a:r>
            <a:r>
              <a:rPr lang="en-US" sz="3200" dirty="0"/>
              <a:t>	</a:t>
            </a:r>
          </a:p>
        </p:txBody>
      </p:sp>
      <p:sp>
        <p:nvSpPr>
          <p:cNvPr id="3" name="Content Placeholder 2">
            <a:extLst>
              <a:ext uri="{FF2B5EF4-FFF2-40B4-BE49-F238E27FC236}">
                <a16:creationId xmlns:a16="http://schemas.microsoft.com/office/drawing/2014/main" id="{8F606266-4A82-44C4-B464-7E80603FCD98}"/>
              </a:ext>
            </a:extLst>
          </p:cNvPr>
          <p:cNvSpPr>
            <a:spLocks noGrp="1"/>
          </p:cNvSpPr>
          <p:nvPr>
            <p:ph idx="1"/>
          </p:nvPr>
        </p:nvSpPr>
        <p:spPr>
          <a:xfrm>
            <a:off x="1066800" y="1600200"/>
            <a:ext cx="10058400" cy="4352544"/>
          </a:xfrm>
        </p:spPr>
        <p:txBody>
          <a:bodyPr>
            <a:normAutofit/>
          </a:bodyPr>
          <a:lstStyle/>
          <a:p>
            <a:r>
              <a:rPr lang="en-US" sz="2400" dirty="0"/>
              <a:t>OPEIU International – 2019 International Convention delegates voted to move from a flat-dues rate to percentage-dues rate for all local unions.</a:t>
            </a:r>
          </a:p>
          <a:p>
            <a:pPr marL="0" indent="0">
              <a:buNone/>
            </a:pPr>
            <a:endParaRPr lang="en-US" sz="2400" dirty="0"/>
          </a:p>
          <a:p>
            <a:r>
              <a:rPr lang="en-US" sz="2400" dirty="0"/>
              <a:t>OPEIU Local 39 &amp; 95 Merger of 2018 – Local 39 &amp; 95 merged to become a stronger union for our members.  Department of Labor rules require the dues rate to be uniform for all members.  The dues rate currently ranges from $32.50 to $46.50</a:t>
            </a:r>
          </a:p>
          <a:p>
            <a:endParaRPr lang="en-US" sz="2000" dirty="0"/>
          </a:p>
          <a:p>
            <a:endParaRPr lang="en-US" sz="2000" dirty="0"/>
          </a:p>
        </p:txBody>
      </p:sp>
    </p:spTree>
    <p:extLst>
      <p:ext uri="{BB962C8B-B14F-4D97-AF65-F5344CB8AC3E}">
        <p14:creationId xmlns:p14="http://schemas.microsoft.com/office/powerpoint/2010/main" val="2877371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5DFA9-D3C0-429C-9CC8-5087ADB67E97}"/>
              </a:ext>
            </a:extLst>
          </p:cNvPr>
          <p:cNvSpPr>
            <a:spLocks noGrp="1"/>
          </p:cNvSpPr>
          <p:nvPr>
            <p:ph type="title"/>
          </p:nvPr>
        </p:nvSpPr>
        <p:spPr/>
        <p:txBody>
          <a:bodyPr/>
          <a:lstStyle/>
          <a:p>
            <a:r>
              <a:rPr lang="en-US" sz="3600" dirty="0">
                <a:solidFill>
                  <a:schemeClr val="accent2">
                    <a:lumMod val="75000"/>
                  </a:schemeClr>
                </a:solidFill>
              </a:rPr>
              <a:t>Why are we making changes? </a:t>
            </a:r>
            <a:r>
              <a:rPr lang="en-US" sz="2400" dirty="0">
                <a:solidFill>
                  <a:schemeClr val="accent2">
                    <a:lumMod val="75000"/>
                  </a:schemeClr>
                </a:solidFill>
              </a:rPr>
              <a:t>(continued)</a:t>
            </a:r>
            <a:endParaRPr lang="en-US" dirty="0"/>
          </a:p>
        </p:txBody>
      </p:sp>
      <p:sp>
        <p:nvSpPr>
          <p:cNvPr id="3" name="Content Placeholder 2">
            <a:extLst>
              <a:ext uri="{FF2B5EF4-FFF2-40B4-BE49-F238E27FC236}">
                <a16:creationId xmlns:a16="http://schemas.microsoft.com/office/drawing/2014/main" id="{619D9B59-E4E7-4DF1-8412-74E6F333BE48}"/>
              </a:ext>
            </a:extLst>
          </p:cNvPr>
          <p:cNvSpPr>
            <a:spLocks noGrp="1"/>
          </p:cNvSpPr>
          <p:nvPr>
            <p:ph idx="1"/>
          </p:nvPr>
        </p:nvSpPr>
        <p:spPr>
          <a:xfrm>
            <a:off x="677334" y="1673817"/>
            <a:ext cx="8596668" cy="4367545"/>
          </a:xfrm>
        </p:spPr>
        <p:txBody>
          <a:bodyPr/>
          <a:lstStyle/>
          <a:p>
            <a:r>
              <a:rPr lang="en-US" sz="2400" dirty="0"/>
              <a:t>Equity – A core value of unions is to provide a level of fairness and justice in how employees are treated.  Equity of dues has the same goal. Our current dues structure results in our lowest wage workers paying a higher percentage of their compensation toward dues than our highest paid employees. </a:t>
            </a:r>
          </a:p>
          <a:p>
            <a:pPr marL="0" indent="0">
              <a:buNone/>
            </a:pPr>
            <a:endParaRPr lang="en-US" sz="2400" dirty="0"/>
          </a:p>
          <a:p>
            <a:r>
              <a:rPr lang="en-US" sz="2400" dirty="0"/>
              <a:t>Expenses – Current income from dues does not cover current expenses.</a:t>
            </a:r>
          </a:p>
          <a:p>
            <a:endParaRPr lang="en-US" dirty="0"/>
          </a:p>
        </p:txBody>
      </p:sp>
    </p:spTree>
    <p:extLst>
      <p:ext uri="{BB962C8B-B14F-4D97-AF65-F5344CB8AC3E}">
        <p14:creationId xmlns:p14="http://schemas.microsoft.com/office/powerpoint/2010/main" val="2224003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2179D-7D4D-4D23-91D0-DF94A3B04956}"/>
              </a:ext>
            </a:extLst>
          </p:cNvPr>
          <p:cNvSpPr>
            <a:spLocks noGrp="1"/>
          </p:cNvSpPr>
          <p:nvPr>
            <p:ph type="title"/>
          </p:nvPr>
        </p:nvSpPr>
        <p:spPr/>
        <p:txBody>
          <a:bodyPr/>
          <a:lstStyle/>
          <a:p>
            <a:r>
              <a:rPr lang="en-US" dirty="0">
                <a:solidFill>
                  <a:schemeClr val="accent2">
                    <a:lumMod val="75000"/>
                  </a:schemeClr>
                </a:solidFill>
              </a:rPr>
              <a:t>Finances</a:t>
            </a:r>
          </a:p>
        </p:txBody>
      </p:sp>
      <p:sp>
        <p:nvSpPr>
          <p:cNvPr id="3" name="Content Placeholder 2">
            <a:extLst>
              <a:ext uri="{FF2B5EF4-FFF2-40B4-BE49-F238E27FC236}">
                <a16:creationId xmlns:a16="http://schemas.microsoft.com/office/drawing/2014/main" id="{E50F26B5-0C49-4646-9A6B-93C021F32A8C}"/>
              </a:ext>
            </a:extLst>
          </p:cNvPr>
          <p:cNvSpPr>
            <a:spLocks noGrp="1"/>
          </p:cNvSpPr>
          <p:nvPr>
            <p:ph idx="1"/>
          </p:nvPr>
        </p:nvSpPr>
        <p:spPr>
          <a:xfrm>
            <a:off x="677333" y="1425845"/>
            <a:ext cx="10357459" cy="4615518"/>
          </a:xfrm>
        </p:spPr>
        <p:txBody>
          <a:bodyPr>
            <a:normAutofit fontScale="92500" lnSpcReduction="10000"/>
          </a:bodyPr>
          <a:lstStyle/>
          <a:p>
            <a:r>
              <a:rPr lang="en-US" sz="2400" b="0" i="0" u="none" strike="noStrike" dirty="0">
                <a:effectLst/>
              </a:rPr>
              <a:t>New Dues - 1.25% of Compensation with a cap of $90 for higher salaried employees</a:t>
            </a:r>
            <a:r>
              <a:rPr lang="en-US" sz="2400" dirty="0"/>
              <a:t>, increasing $1.00 a year for inflation.</a:t>
            </a:r>
          </a:p>
          <a:p>
            <a:endParaRPr lang="en-US" sz="2400" dirty="0"/>
          </a:p>
          <a:p>
            <a:r>
              <a:rPr lang="en-US" sz="2400" dirty="0"/>
              <a:t>Anticipated Income – $543,534</a:t>
            </a:r>
          </a:p>
          <a:p>
            <a:endParaRPr lang="en-US" sz="2400" dirty="0"/>
          </a:p>
          <a:p>
            <a:r>
              <a:rPr lang="en-US" sz="2400" b="0" i="0" u="none" strike="noStrike" dirty="0">
                <a:effectLst/>
              </a:rPr>
              <a:t>Budget / Expenses - $538,109</a:t>
            </a:r>
            <a:r>
              <a:rPr lang="en-US" sz="2400" dirty="0"/>
              <a:t> </a:t>
            </a:r>
          </a:p>
          <a:p>
            <a:endParaRPr lang="en-US" sz="2400" dirty="0"/>
          </a:p>
          <a:p>
            <a:r>
              <a:rPr lang="en-US" sz="2400" dirty="0"/>
              <a:t>Note:  The average Local 39 member receives a wage increase of 2.25% - 3.00%.  Current monthly dues is $46.50 </a:t>
            </a:r>
            <a:r>
              <a:rPr lang="en-US" dirty="0"/>
              <a:t>(Madison units)</a:t>
            </a:r>
            <a:r>
              <a:rPr lang="en-US" sz="2400" dirty="0"/>
              <a:t> a month or $558.00 a year. New dues 1.25% on $50,000 salary is $52.00 a month or $625 a year.  </a:t>
            </a:r>
          </a:p>
          <a:p>
            <a:pPr marL="0" indent="0">
              <a:buNone/>
            </a:pPr>
            <a:r>
              <a:rPr lang="en-US" sz="2400" dirty="0"/>
              <a:t>    The wage increases bargained for members covers a dues increase. </a:t>
            </a:r>
          </a:p>
          <a:p>
            <a:endParaRPr lang="en-US" sz="2800" dirty="0"/>
          </a:p>
        </p:txBody>
      </p:sp>
    </p:spTree>
    <p:extLst>
      <p:ext uri="{BB962C8B-B14F-4D97-AF65-F5344CB8AC3E}">
        <p14:creationId xmlns:p14="http://schemas.microsoft.com/office/powerpoint/2010/main" val="4184956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E48A7-D385-4EE6-833E-EDE476E3090E}"/>
              </a:ext>
            </a:extLst>
          </p:cNvPr>
          <p:cNvSpPr>
            <a:spLocks noGrp="1"/>
          </p:cNvSpPr>
          <p:nvPr>
            <p:ph type="title"/>
          </p:nvPr>
        </p:nvSpPr>
        <p:spPr>
          <a:xfrm>
            <a:off x="0" y="123092"/>
            <a:ext cx="5081954" cy="422031"/>
          </a:xfrm>
        </p:spPr>
        <p:txBody>
          <a:bodyPr>
            <a:normAutofit/>
          </a:bodyPr>
          <a:lstStyle/>
          <a:p>
            <a:r>
              <a:rPr lang="en-US" sz="2000" dirty="0">
                <a:solidFill>
                  <a:schemeClr val="accent2">
                    <a:lumMod val="75000"/>
                  </a:schemeClr>
                </a:solidFill>
              </a:rPr>
              <a:t>Local Expenses 2021</a:t>
            </a:r>
            <a:endParaRPr lang="en-US" sz="2000" dirty="0"/>
          </a:p>
        </p:txBody>
      </p:sp>
      <p:graphicFrame>
        <p:nvGraphicFramePr>
          <p:cNvPr id="5" name="Content Placeholder 4">
            <a:extLst>
              <a:ext uri="{FF2B5EF4-FFF2-40B4-BE49-F238E27FC236}">
                <a16:creationId xmlns:a16="http://schemas.microsoft.com/office/drawing/2014/main" id="{4F4E54F7-A787-42B3-8BF3-642CE211B111}"/>
              </a:ext>
            </a:extLst>
          </p:cNvPr>
          <p:cNvGraphicFramePr>
            <a:graphicFrameLocks noGrp="1"/>
          </p:cNvGraphicFramePr>
          <p:nvPr>
            <p:ph idx="1"/>
            <p:extLst>
              <p:ext uri="{D42A27DB-BD31-4B8C-83A1-F6EECF244321}">
                <p14:modId xmlns:p14="http://schemas.microsoft.com/office/powerpoint/2010/main" val="2182333605"/>
              </p:ext>
            </p:extLst>
          </p:nvPr>
        </p:nvGraphicFramePr>
        <p:xfrm>
          <a:off x="0" y="545123"/>
          <a:ext cx="12192000" cy="6239820"/>
        </p:xfrm>
        <a:graphic>
          <a:graphicData uri="http://schemas.openxmlformats.org/drawingml/2006/table">
            <a:tbl>
              <a:tblPr/>
              <a:tblGrid>
                <a:gridCol w="2910999">
                  <a:extLst>
                    <a:ext uri="{9D8B030D-6E8A-4147-A177-3AD203B41FA5}">
                      <a16:colId xmlns:a16="http://schemas.microsoft.com/office/drawing/2014/main" val="2374876507"/>
                    </a:ext>
                  </a:extLst>
                </a:gridCol>
                <a:gridCol w="1144232">
                  <a:extLst>
                    <a:ext uri="{9D8B030D-6E8A-4147-A177-3AD203B41FA5}">
                      <a16:colId xmlns:a16="http://schemas.microsoft.com/office/drawing/2014/main" val="2048476401"/>
                    </a:ext>
                  </a:extLst>
                </a:gridCol>
                <a:gridCol w="2946072">
                  <a:extLst>
                    <a:ext uri="{9D8B030D-6E8A-4147-A177-3AD203B41FA5}">
                      <a16:colId xmlns:a16="http://schemas.microsoft.com/office/drawing/2014/main" val="1395599206"/>
                    </a:ext>
                  </a:extLst>
                </a:gridCol>
                <a:gridCol w="1385354">
                  <a:extLst>
                    <a:ext uri="{9D8B030D-6E8A-4147-A177-3AD203B41FA5}">
                      <a16:colId xmlns:a16="http://schemas.microsoft.com/office/drawing/2014/main" val="2815905193"/>
                    </a:ext>
                  </a:extLst>
                </a:gridCol>
                <a:gridCol w="2647957">
                  <a:extLst>
                    <a:ext uri="{9D8B030D-6E8A-4147-A177-3AD203B41FA5}">
                      <a16:colId xmlns:a16="http://schemas.microsoft.com/office/drawing/2014/main" val="1625016558"/>
                    </a:ext>
                  </a:extLst>
                </a:gridCol>
                <a:gridCol w="1157386">
                  <a:extLst>
                    <a:ext uri="{9D8B030D-6E8A-4147-A177-3AD203B41FA5}">
                      <a16:colId xmlns:a16="http://schemas.microsoft.com/office/drawing/2014/main" val="2513109977"/>
                    </a:ext>
                  </a:extLst>
                </a:gridCol>
              </a:tblGrid>
              <a:tr h="225460">
                <a:tc>
                  <a:txBody>
                    <a:bodyPr/>
                    <a:lstStyle/>
                    <a:p>
                      <a:pPr algn="l" fontAlgn="b"/>
                      <a:r>
                        <a:rPr lang="en-US" sz="1200" b="1" i="0" u="none" strike="noStrike">
                          <a:solidFill>
                            <a:srgbClr val="000000"/>
                          </a:solidFill>
                          <a:effectLst/>
                          <a:latin typeface="Calibri" panose="020F0502020204030204" pitchFamily="34" charset="0"/>
                        </a:rPr>
                        <a:t>Staff Salaries / Benefits </a:t>
                      </a:r>
                    </a:p>
                  </a:txBody>
                  <a:tcPr marL="0" marR="0" marT="0" marB="0" anchor="b">
                    <a:lnL>
                      <a:noFill/>
                    </a:lnL>
                    <a:lnR>
                      <a:noFill/>
                    </a:lnR>
                    <a:lnT>
                      <a:noFill/>
                    </a:lnT>
                    <a:lnB>
                      <a:noFill/>
                    </a:lnB>
                  </a:tcPr>
                </a:tc>
                <a:tc>
                  <a:txBody>
                    <a:bodyPr/>
                    <a:lstStyle/>
                    <a:p>
                      <a:pPr algn="l" fontAlgn="b"/>
                      <a:endParaRPr lang="en-US" sz="12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1200" b="1" i="0" u="none" strike="noStrike" dirty="0">
                          <a:solidFill>
                            <a:srgbClr val="000000"/>
                          </a:solidFill>
                          <a:effectLst/>
                          <a:latin typeface="Calibri" panose="020F0502020204030204" pitchFamily="34" charset="0"/>
                        </a:rPr>
                        <a:t>Office</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1200" b="1" i="0" u="none" strike="noStrike">
                          <a:solidFill>
                            <a:srgbClr val="000000"/>
                          </a:solidFill>
                          <a:effectLst/>
                          <a:latin typeface="Calibri" panose="020F0502020204030204" pitchFamily="34" charset="0"/>
                        </a:rPr>
                        <a:t>Training </a:t>
                      </a:r>
                    </a:p>
                  </a:txBody>
                  <a:tcPr marL="0" marR="0" marT="0" marB="0" anchor="b">
                    <a:lnL>
                      <a:noFill/>
                    </a:lnL>
                    <a:lnR>
                      <a:noFill/>
                    </a:lnR>
                    <a:lnT>
                      <a:noFill/>
                    </a:lnT>
                    <a:lnB>
                      <a:noFill/>
                    </a:lnB>
                  </a:tcPr>
                </a:tc>
                <a:tc>
                  <a:txBody>
                    <a:bodyPr/>
                    <a:lstStyle/>
                    <a:p>
                      <a:pPr algn="l" fontAlgn="b"/>
                      <a:r>
                        <a:rPr lang="en-US" sz="1200" b="1" i="0" u="none" strike="noStrike">
                          <a:solidFill>
                            <a:srgbClr val="000000"/>
                          </a:solidFill>
                          <a:effectLst/>
                          <a:latin typeface="Calibri" panose="020F0502020204030204" pitchFamily="34" charset="0"/>
                        </a:rPr>
                        <a:t> $       2,100.00 </a:t>
                      </a:r>
                    </a:p>
                  </a:txBody>
                  <a:tcPr marL="0" marR="0" marT="0" marB="0" anchor="b">
                    <a:lnL>
                      <a:noFill/>
                    </a:lnL>
                    <a:lnR>
                      <a:noFill/>
                    </a:lnR>
                    <a:lnT>
                      <a:noFill/>
                    </a:lnT>
                    <a:lnB>
                      <a:noFill/>
                    </a:lnB>
                  </a:tcPr>
                </a:tc>
                <a:extLst>
                  <a:ext uri="{0D108BD9-81ED-4DB2-BD59-A6C34878D82A}">
                    <a16:rowId xmlns:a16="http://schemas.microsoft.com/office/drawing/2014/main" val="4087711316"/>
                  </a:ext>
                </a:extLst>
              </a:tr>
              <a:tr h="225460">
                <a:tc>
                  <a:txBody>
                    <a:bodyPr/>
                    <a:lstStyle/>
                    <a:p>
                      <a:pPr algn="l" fontAlgn="b"/>
                      <a:r>
                        <a:rPr lang="en-US" sz="1200" b="0" i="0" u="none" strike="noStrike">
                          <a:solidFill>
                            <a:srgbClr val="000000"/>
                          </a:solidFill>
                          <a:effectLst/>
                          <a:latin typeface="Calibri" panose="020F0502020204030204" pitchFamily="34" charset="0"/>
                        </a:rPr>
                        <a:t>Staff Salaries</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  204,000.00 </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Office Supplies </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             1,932.00 </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260315659"/>
                  </a:ext>
                </a:extLst>
              </a:tr>
              <a:tr h="225460">
                <a:tc>
                  <a:txBody>
                    <a:bodyPr/>
                    <a:lstStyle/>
                    <a:p>
                      <a:pPr algn="l" fontAlgn="b"/>
                      <a:r>
                        <a:rPr lang="en-US" sz="1200" b="0" i="0" u="none" strike="noStrike" dirty="0">
                          <a:solidFill>
                            <a:srgbClr val="000000"/>
                          </a:solidFill>
                          <a:effectLst/>
                          <a:latin typeface="Calibri" panose="020F0502020204030204" pitchFamily="34" charset="0"/>
                        </a:rPr>
                        <a:t>Administrative Staff (new)</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    42,000.00 </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Office Rent </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          10,800.00 </a:t>
                      </a:r>
                    </a:p>
                  </a:txBody>
                  <a:tcPr marL="0" marR="0" marT="0" marB="0" anchor="b">
                    <a:lnL>
                      <a:noFill/>
                    </a:lnL>
                    <a:lnR>
                      <a:noFill/>
                    </a:lnR>
                    <a:lnT>
                      <a:noFill/>
                    </a:lnT>
                    <a:lnB>
                      <a:noFill/>
                    </a:lnB>
                  </a:tcPr>
                </a:tc>
                <a:tc>
                  <a:txBody>
                    <a:bodyPr/>
                    <a:lstStyle/>
                    <a:p>
                      <a:pPr algn="l" fontAlgn="b"/>
                      <a:r>
                        <a:rPr lang="en-US" sz="1200" b="1" i="0" u="none" strike="noStrike">
                          <a:solidFill>
                            <a:srgbClr val="000000"/>
                          </a:solidFill>
                          <a:effectLst/>
                          <a:latin typeface="Calibri" panose="020F0502020204030204" pitchFamily="34" charset="0"/>
                        </a:rPr>
                        <a:t>Stipend - Stewards, E-Board</a:t>
                      </a:r>
                    </a:p>
                  </a:txBody>
                  <a:tcPr marL="0" marR="0" marT="0" marB="0" anchor="b">
                    <a:lnL>
                      <a:noFill/>
                    </a:lnL>
                    <a:lnR>
                      <a:noFill/>
                    </a:lnR>
                    <a:lnT>
                      <a:noFill/>
                    </a:lnT>
                    <a:lnB>
                      <a:noFill/>
                    </a:lnB>
                  </a:tcPr>
                </a:tc>
                <a:tc>
                  <a:txBody>
                    <a:bodyPr/>
                    <a:lstStyle/>
                    <a:p>
                      <a:pPr algn="l" fontAlgn="b"/>
                      <a:r>
                        <a:rPr lang="en-US" sz="1200" b="1" i="0" u="none" strike="noStrike">
                          <a:solidFill>
                            <a:srgbClr val="000000"/>
                          </a:solidFill>
                          <a:effectLst/>
                          <a:latin typeface="Calibri" panose="020F0502020204030204" pitchFamily="34" charset="0"/>
                        </a:rPr>
                        <a:t> $       6,300.00 </a:t>
                      </a:r>
                    </a:p>
                  </a:txBody>
                  <a:tcPr marL="0" marR="0" marT="0" marB="0" anchor="b">
                    <a:lnL>
                      <a:noFill/>
                    </a:lnL>
                    <a:lnR>
                      <a:noFill/>
                    </a:lnR>
                    <a:lnT>
                      <a:noFill/>
                    </a:lnT>
                    <a:lnB>
                      <a:noFill/>
                    </a:lnB>
                  </a:tcPr>
                </a:tc>
                <a:extLst>
                  <a:ext uri="{0D108BD9-81ED-4DB2-BD59-A6C34878D82A}">
                    <a16:rowId xmlns:a16="http://schemas.microsoft.com/office/drawing/2014/main" val="922341785"/>
                  </a:ext>
                </a:extLst>
              </a:tr>
              <a:tr h="225460">
                <a:tc>
                  <a:txBody>
                    <a:bodyPr/>
                    <a:lstStyle/>
                    <a:p>
                      <a:pPr algn="l" fontAlgn="b"/>
                      <a:r>
                        <a:rPr lang="en-US" sz="1200" b="0" i="0" u="none" strike="noStrike">
                          <a:solidFill>
                            <a:srgbClr val="000000"/>
                          </a:solidFill>
                          <a:effectLst/>
                          <a:latin typeface="Calibri" panose="020F0502020204030204" pitchFamily="34" charset="0"/>
                        </a:rPr>
                        <a:t>Medical ( Health)</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    15,000.00 </a:t>
                      </a:r>
                    </a:p>
                  </a:txBody>
                  <a:tcPr marL="0" marR="0" marT="0" marB="0" anchor="b">
                    <a:lnL>
                      <a:noFill/>
                    </a:lnL>
                    <a:lnR>
                      <a:noFill/>
                    </a:lnR>
                    <a:lnT>
                      <a:noFill/>
                    </a:lnT>
                    <a:lnB>
                      <a:noFill/>
                    </a:lnB>
                  </a:tcPr>
                </a:tc>
                <a:tc>
                  <a:txBody>
                    <a:bodyPr/>
                    <a:lstStyle/>
                    <a:p>
                      <a:pPr algn="l" fontAlgn="b"/>
                      <a:r>
                        <a:rPr lang="en-US" sz="1200" b="1" i="0" u="none" strike="noStrike">
                          <a:solidFill>
                            <a:srgbClr val="000000"/>
                          </a:solidFill>
                          <a:effectLst/>
                          <a:latin typeface="Calibri" panose="020F0502020204030204" pitchFamily="34" charset="0"/>
                        </a:rPr>
                        <a:t>Total</a:t>
                      </a:r>
                    </a:p>
                  </a:txBody>
                  <a:tcPr marL="0" marR="0" marT="0" marB="0" anchor="b">
                    <a:lnL>
                      <a:noFill/>
                    </a:lnL>
                    <a:lnR>
                      <a:noFill/>
                    </a:lnR>
                    <a:lnT>
                      <a:noFill/>
                    </a:lnT>
                    <a:lnB>
                      <a:noFill/>
                    </a:lnB>
                  </a:tcPr>
                </a:tc>
                <a:tc>
                  <a:txBody>
                    <a:bodyPr/>
                    <a:lstStyle/>
                    <a:p>
                      <a:pPr algn="l" fontAlgn="b"/>
                      <a:r>
                        <a:rPr lang="en-US" sz="1200" b="1" i="0" u="none" strike="noStrike">
                          <a:solidFill>
                            <a:srgbClr val="000000"/>
                          </a:solidFill>
                          <a:effectLst/>
                          <a:latin typeface="Calibri" panose="020F0502020204030204" pitchFamily="34" charset="0"/>
                        </a:rPr>
                        <a:t> $          12,732.00 </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710556733"/>
                  </a:ext>
                </a:extLst>
              </a:tr>
              <a:tr h="225460">
                <a:tc>
                  <a:txBody>
                    <a:bodyPr/>
                    <a:lstStyle/>
                    <a:p>
                      <a:pPr algn="l" fontAlgn="b"/>
                      <a:r>
                        <a:rPr lang="en-US" sz="1200" b="0" i="0" u="none" strike="noStrike">
                          <a:solidFill>
                            <a:srgbClr val="000000"/>
                          </a:solidFill>
                          <a:effectLst/>
                          <a:latin typeface="Calibri" panose="020F0502020204030204" pitchFamily="34" charset="0"/>
                        </a:rPr>
                        <a:t>Medical Stipend</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       1,400.00 </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1200" b="1" i="0" u="none" strike="noStrike">
                          <a:solidFill>
                            <a:srgbClr val="000000"/>
                          </a:solidFill>
                          <a:effectLst/>
                          <a:latin typeface="Calibri" panose="020F0502020204030204" pitchFamily="34" charset="0"/>
                        </a:rPr>
                        <a:t>Conferences / Conventions</a:t>
                      </a:r>
                    </a:p>
                  </a:txBody>
                  <a:tcPr marL="0" marR="0" marT="0" marB="0" anchor="b">
                    <a:lnL>
                      <a:noFill/>
                    </a:lnL>
                    <a:lnR>
                      <a:noFill/>
                    </a:lnR>
                    <a:lnT>
                      <a:noFill/>
                    </a:lnT>
                    <a:lnB>
                      <a:noFill/>
                    </a:lnB>
                  </a:tcPr>
                </a:tc>
                <a:tc>
                  <a:txBody>
                    <a:bodyPr/>
                    <a:lstStyle/>
                    <a:p>
                      <a:pPr algn="l" fontAlgn="b"/>
                      <a:r>
                        <a:rPr lang="en-US" sz="1200" b="1" i="0" u="none" strike="noStrike">
                          <a:solidFill>
                            <a:srgbClr val="000000"/>
                          </a:solidFill>
                          <a:effectLst/>
                          <a:latin typeface="Calibri" panose="020F0502020204030204" pitchFamily="34" charset="0"/>
                        </a:rPr>
                        <a:t> $       3,000.00 </a:t>
                      </a:r>
                    </a:p>
                  </a:txBody>
                  <a:tcPr marL="0" marR="0" marT="0" marB="0" anchor="b">
                    <a:lnL>
                      <a:noFill/>
                    </a:lnL>
                    <a:lnR>
                      <a:noFill/>
                    </a:lnR>
                    <a:lnT>
                      <a:noFill/>
                    </a:lnT>
                    <a:lnB>
                      <a:noFill/>
                    </a:lnB>
                  </a:tcPr>
                </a:tc>
                <a:extLst>
                  <a:ext uri="{0D108BD9-81ED-4DB2-BD59-A6C34878D82A}">
                    <a16:rowId xmlns:a16="http://schemas.microsoft.com/office/drawing/2014/main" val="3207647417"/>
                  </a:ext>
                </a:extLst>
              </a:tr>
              <a:tr h="225460">
                <a:tc>
                  <a:txBody>
                    <a:bodyPr/>
                    <a:lstStyle/>
                    <a:p>
                      <a:pPr algn="l" fontAlgn="b"/>
                      <a:r>
                        <a:rPr lang="en-US" sz="1200" b="0" i="0" u="none" strike="noStrike">
                          <a:solidFill>
                            <a:srgbClr val="000000"/>
                          </a:solidFill>
                          <a:effectLst/>
                          <a:latin typeface="Calibri" panose="020F0502020204030204" pitchFamily="34" charset="0"/>
                        </a:rPr>
                        <a:t>Pension - SEP IRA's (3 ee's)</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    32,000.00 </a:t>
                      </a:r>
                    </a:p>
                  </a:txBody>
                  <a:tcPr marL="0" marR="0" marT="0" marB="0" anchor="b">
                    <a:lnL>
                      <a:noFill/>
                    </a:lnL>
                    <a:lnR>
                      <a:noFill/>
                    </a:lnR>
                    <a:lnT>
                      <a:noFill/>
                    </a:lnT>
                    <a:lnB>
                      <a:noFill/>
                    </a:lnB>
                  </a:tcPr>
                </a:tc>
                <a:tc>
                  <a:txBody>
                    <a:bodyPr/>
                    <a:lstStyle/>
                    <a:p>
                      <a:pPr algn="l" fontAlgn="b"/>
                      <a:r>
                        <a:rPr lang="en-US" sz="1200" b="1" i="0" u="none" strike="noStrike">
                          <a:solidFill>
                            <a:srgbClr val="000000"/>
                          </a:solidFill>
                          <a:effectLst/>
                          <a:latin typeface="Calibri" panose="020F0502020204030204" pitchFamily="34" charset="0"/>
                        </a:rPr>
                        <a:t>Legal </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795384969"/>
                  </a:ext>
                </a:extLst>
              </a:tr>
              <a:tr h="225460">
                <a:tc>
                  <a:txBody>
                    <a:bodyPr/>
                    <a:lstStyle/>
                    <a:p>
                      <a:pPr algn="l" fontAlgn="b"/>
                      <a:r>
                        <a:rPr lang="en-US" sz="1200" b="0" i="0" u="none" strike="noStrike">
                          <a:solidFill>
                            <a:srgbClr val="000000"/>
                          </a:solidFill>
                          <a:effectLst/>
                          <a:latin typeface="Calibri" panose="020F0502020204030204" pitchFamily="34" charset="0"/>
                        </a:rPr>
                        <a:t>Life/Disability (Guardian)</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       4,046.00 </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Legal - Pines Bach</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          35,000.00 </a:t>
                      </a:r>
                    </a:p>
                  </a:txBody>
                  <a:tcPr marL="0" marR="0" marT="0" marB="0" anchor="b">
                    <a:lnL>
                      <a:noFill/>
                    </a:lnL>
                    <a:lnR>
                      <a:noFill/>
                    </a:lnR>
                    <a:lnT>
                      <a:noFill/>
                    </a:lnT>
                    <a:lnB>
                      <a:noFill/>
                    </a:lnB>
                  </a:tcPr>
                </a:tc>
                <a:tc>
                  <a:txBody>
                    <a:bodyPr/>
                    <a:lstStyle/>
                    <a:p>
                      <a:pPr algn="l" fontAlgn="b"/>
                      <a:r>
                        <a:rPr lang="en-US" sz="1200" b="1" i="0" u="none" strike="noStrike">
                          <a:solidFill>
                            <a:srgbClr val="000000"/>
                          </a:solidFill>
                          <a:effectLst/>
                          <a:latin typeface="Calibri" panose="020F0502020204030204" pitchFamily="34" charset="0"/>
                        </a:rPr>
                        <a:t>Member Outreach </a:t>
                      </a:r>
                    </a:p>
                  </a:txBody>
                  <a:tcPr marL="0" marR="0" marT="0" marB="0" anchor="b">
                    <a:lnL>
                      <a:noFill/>
                    </a:lnL>
                    <a:lnR>
                      <a:noFill/>
                    </a:lnR>
                    <a:lnT>
                      <a:noFill/>
                    </a:lnT>
                    <a:lnB>
                      <a:noFill/>
                    </a:lnB>
                  </a:tcPr>
                </a:tc>
                <a:tc>
                  <a:txBody>
                    <a:bodyPr/>
                    <a:lstStyle/>
                    <a:p>
                      <a:pPr algn="l" fontAlgn="b"/>
                      <a:r>
                        <a:rPr lang="en-US" sz="1200" b="1" i="0" u="none" strike="noStrike">
                          <a:solidFill>
                            <a:srgbClr val="000000"/>
                          </a:solidFill>
                          <a:effectLst/>
                          <a:latin typeface="Calibri" panose="020F0502020204030204" pitchFamily="34" charset="0"/>
                        </a:rPr>
                        <a:t> $       4,700.00 </a:t>
                      </a:r>
                    </a:p>
                  </a:txBody>
                  <a:tcPr marL="0" marR="0" marT="0" marB="0" anchor="b">
                    <a:lnL>
                      <a:noFill/>
                    </a:lnL>
                    <a:lnR>
                      <a:noFill/>
                    </a:lnR>
                    <a:lnT>
                      <a:noFill/>
                    </a:lnT>
                    <a:lnB>
                      <a:noFill/>
                    </a:lnB>
                  </a:tcPr>
                </a:tc>
                <a:extLst>
                  <a:ext uri="{0D108BD9-81ED-4DB2-BD59-A6C34878D82A}">
                    <a16:rowId xmlns:a16="http://schemas.microsoft.com/office/drawing/2014/main" val="2556716788"/>
                  </a:ext>
                </a:extLst>
              </a:tr>
              <a:tr h="225460">
                <a:tc>
                  <a:txBody>
                    <a:bodyPr/>
                    <a:lstStyle/>
                    <a:p>
                      <a:pPr algn="l" fontAlgn="b"/>
                      <a:r>
                        <a:rPr lang="en-US" sz="1200" b="1" i="0" u="none" strike="noStrike">
                          <a:solidFill>
                            <a:srgbClr val="000000"/>
                          </a:solidFill>
                          <a:effectLst/>
                          <a:latin typeface="Calibri" panose="020F0502020204030204" pitchFamily="34" charset="0"/>
                        </a:rPr>
                        <a:t>Total </a:t>
                      </a:r>
                    </a:p>
                  </a:txBody>
                  <a:tcPr marL="0" marR="0" marT="0" marB="0" anchor="b">
                    <a:lnL>
                      <a:noFill/>
                    </a:lnL>
                    <a:lnR>
                      <a:noFill/>
                    </a:lnR>
                    <a:lnT>
                      <a:noFill/>
                    </a:lnT>
                    <a:lnB>
                      <a:noFill/>
                    </a:lnB>
                  </a:tcPr>
                </a:tc>
                <a:tc>
                  <a:txBody>
                    <a:bodyPr/>
                    <a:lstStyle/>
                    <a:p>
                      <a:pPr algn="l" fontAlgn="b"/>
                      <a:r>
                        <a:rPr lang="en-US" sz="1200" b="1" i="0" u="none" strike="noStrike">
                          <a:solidFill>
                            <a:srgbClr val="000000"/>
                          </a:solidFill>
                          <a:effectLst/>
                          <a:latin typeface="Calibri" panose="020F0502020204030204" pitchFamily="34" charset="0"/>
                        </a:rPr>
                        <a:t> $  300,606.00 </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 Arbitration Fees</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             1,500.00 </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511403283"/>
                  </a:ext>
                </a:extLst>
              </a:tr>
              <a:tr h="225460">
                <a:tc>
                  <a:txBody>
                    <a:bodyPr/>
                    <a:lstStyle/>
                    <a:p>
                      <a:pPr algn="l" fontAlgn="b"/>
                      <a:endParaRPr lang="en-US" sz="12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1200" b="1" i="0" u="none" strike="noStrike">
                          <a:solidFill>
                            <a:srgbClr val="000000"/>
                          </a:solidFill>
                          <a:effectLst/>
                          <a:latin typeface="Calibri" panose="020F0502020204030204" pitchFamily="34" charset="0"/>
                        </a:rPr>
                        <a:t>Total</a:t>
                      </a:r>
                    </a:p>
                  </a:txBody>
                  <a:tcPr marL="0" marR="0" marT="0" marB="0" anchor="b">
                    <a:lnL>
                      <a:noFill/>
                    </a:lnL>
                    <a:lnR>
                      <a:noFill/>
                    </a:lnR>
                    <a:lnT>
                      <a:noFill/>
                    </a:lnT>
                    <a:lnB>
                      <a:noFill/>
                    </a:lnB>
                  </a:tcPr>
                </a:tc>
                <a:tc>
                  <a:txBody>
                    <a:bodyPr/>
                    <a:lstStyle/>
                    <a:p>
                      <a:pPr algn="l" fontAlgn="b"/>
                      <a:r>
                        <a:rPr lang="en-US" sz="1200" b="1" i="0" u="none" strike="noStrike">
                          <a:solidFill>
                            <a:srgbClr val="000000"/>
                          </a:solidFill>
                          <a:effectLst/>
                          <a:latin typeface="Calibri" panose="020F0502020204030204" pitchFamily="34" charset="0"/>
                        </a:rPr>
                        <a:t> $          36,500.00 </a:t>
                      </a:r>
                    </a:p>
                  </a:txBody>
                  <a:tcPr marL="0" marR="0" marT="0" marB="0" anchor="b">
                    <a:lnL>
                      <a:noFill/>
                    </a:lnL>
                    <a:lnR>
                      <a:noFill/>
                    </a:lnR>
                    <a:lnT>
                      <a:noFill/>
                    </a:lnT>
                    <a:lnB>
                      <a:noFill/>
                    </a:lnB>
                  </a:tcPr>
                </a:tc>
                <a:tc>
                  <a:txBody>
                    <a:bodyPr/>
                    <a:lstStyle/>
                    <a:p>
                      <a:pPr algn="l" fontAlgn="b"/>
                      <a:r>
                        <a:rPr lang="en-US" sz="1200" b="1" i="0" u="none" strike="noStrike">
                          <a:solidFill>
                            <a:srgbClr val="000000"/>
                          </a:solidFill>
                          <a:effectLst/>
                          <a:latin typeface="Calibri" panose="020F0502020204030204" pitchFamily="34" charset="0"/>
                        </a:rPr>
                        <a:t>Grand Total </a:t>
                      </a:r>
                    </a:p>
                  </a:txBody>
                  <a:tcPr marL="0" marR="0" marT="0" marB="0" anchor="b">
                    <a:lnL>
                      <a:noFill/>
                    </a:lnL>
                    <a:lnR>
                      <a:noFill/>
                    </a:lnR>
                    <a:lnT>
                      <a:noFill/>
                    </a:lnT>
                    <a:lnB>
                      <a:noFill/>
                    </a:lnB>
                  </a:tcPr>
                </a:tc>
                <a:tc>
                  <a:txBody>
                    <a:bodyPr/>
                    <a:lstStyle/>
                    <a:p>
                      <a:pPr algn="l" fontAlgn="b"/>
                      <a:r>
                        <a:rPr lang="en-US" sz="1200" b="1" i="0" u="none" strike="noStrike" dirty="0">
                          <a:solidFill>
                            <a:srgbClr val="000000"/>
                          </a:solidFill>
                          <a:effectLst/>
                          <a:latin typeface="Calibri" panose="020F0502020204030204" pitchFamily="34" charset="0"/>
                        </a:rPr>
                        <a:t> $  538,109.00 </a:t>
                      </a:r>
                    </a:p>
                  </a:txBody>
                  <a:tcPr marL="0" marR="0" marT="0" marB="0" anchor="b">
                    <a:lnL>
                      <a:noFill/>
                    </a:lnL>
                    <a:lnR>
                      <a:noFill/>
                    </a:lnR>
                    <a:lnT>
                      <a:noFill/>
                    </a:lnT>
                    <a:lnB>
                      <a:noFill/>
                    </a:lnB>
                  </a:tcPr>
                </a:tc>
                <a:extLst>
                  <a:ext uri="{0D108BD9-81ED-4DB2-BD59-A6C34878D82A}">
                    <a16:rowId xmlns:a16="http://schemas.microsoft.com/office/drawing/2014/main" val="2488942259"/>
                  </a:ext>
                </a:extLst>
              </a:tr>
              <a:tr h="0">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201144272"/>
                  </a:ext>
                </a:extLst>
              </a:tr>
              <a:tr h="225460">
                <a:tc>
                  <a:txBody>
                    <a:bodyPr/>
                    <a:lstStyle/>
                    <a:p>
                      <a:pPr algn="l" fontAlgn="b"/>
                      <a:r>
                        <a:rPr lang="en-US" sz="1200" b="1" i="0" u="none" strike="noStrike">
                          <a:solidFill>
                            <a:srgbClr val="000000"/>
                          </a:solidFill>
                          <a:effectLst/>
                          <a:latin typeface="Calibri" panose="020F0502020204030204" pitchFamily="34" charset="0"/>
                        </a:rPr>
                        <a:t>Marketing / Communication </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1200" b="1" i="0" u="none" strike="noStrike" dirty="0">
                          <a:solidFill>
                            <a:srgbClr val="000000"/>
                          </a:solidFill>
                          <a:effectLst/>
                          <a:latin typeface="Calibri" panose="020F0502020204030204" pitchFamily="34" charset="0"/>
                        </a:rPr>
                        <a:t>Insurance - Local</a:t>
                      </a: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856244859"/>
                  </a:ext>
                </a:extLst>
              </a:tr>
              <a:tr h="225460">
                <a:tc>
                  <a:txBody>
                    <a:bodyPr/>
                    <a:lstStyle/>
                    <a:p>
                      <a:pPr algn="l" fontAlgn="b"/>
                      <a:r>
                        <a:rPr lang="en-US" sz="1200" b="0" i="0" u="none" strike="noStrike">
                          <a:solidFill>
                            <a:srgbClr val="000000"/>
                          </a:solidFill>
                          <a:effectLst/>
                          <a:latin typeface="Calibri" panose="020F0502020204030204" pitchFamily="34" charset="0"/>
                        </a:rPr>
                        <a:t>Newsletter - Sylphan Media</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       1,800.00 </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Property</a:t>
                      </a:r>
                    </a:p>
                  </a:txBody>
                  <a:tcPr marL="0" marR="0" marT="0"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 $                600.00 </a:t>
                      </a: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479686028"/>
                  </a:ext>
                </a:extLst>
              </a:tr>
              <a:tr h="225460">
                <a:tc>
                  <a:txBody>
                    <a:bodyPr/>
                    <a:lstStyle/>
                    <a:p>
                      <a:pPr algn="l" fontAlgn="b"/>
                      <a:r>
                        <a:rPr lang="en-US" sz="1200" b="0" i="0" u="none" strike="noStrike">
                          <a:solidFill>
                            <a:srgbClr val="000000"/>
                          </a:solidFill>
                          <a:effectLst/>
                          <a:latin typeface="Calibri" panose="020F0502020204030204" pitchFamily="34" charset="0"/>
                        </a:rPr>
                        <a:t>                        - Constant Contact</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          840.00 </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Workers Comp</a:t>
                      </a:r>
                    </a:p>
                  </a:txBody>
                  <a:tcPr marL="0" marR="0" marT="0"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 $                850.00 </a:t>
                      </a: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345575888"/>
                  </a:ext>
                </a:extLst>
              </a:tr>
              <a:tr h="225460">
                <a:tc>
                  <a:txBody>
                    <a:bodyPr/>
                    <a:lstStyle/>
                    <a:p>
                      <a:pPr algn="l" fontAlgn="b"/>
                      <a:r>
                        <a:rPr lang="en-US" sz="1200" b="0" i="0" u="none" strike="noStrike">
                          <a:solidFill>
                            <a:srgbClr val="000000"/>
                          </a:solidFill>
                          <a:effectLst/>
                          <a:latin typeface="Calibri" panose="020F0502020204030204" pitchFamily="34" charset="0"/>
                        </a:rPr>
                        <a:t>Website - Harlow Media</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       1,575.00 </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Officer</a:t>
                      </a:r>
                    </a:p>
                  </a:txBody>
                  <a:tcPr marL="0" marR="0" marT="0"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 $             3,100.00 </a:t>
                      </a: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999012935"/>
                  </a:ext>
                </a:extLst>
              </a:tr>
              <a:tr h="225460">
                <a:tc>
                  <a:txBody>
                    <a:bodyPr/>
                    <a:lstStyle/>
                    <a:p>
                      <a:pPr algn="l" fontAlgn="b"/>
                      <a:r>
                        <a:rPr lang="en-US" sz="1200" b="0" i="0" u="none" strike="noStrike">
                          <a:solidFill>
                            <a:srgbClr val="000000"/>
                          </a:solidFill>
                          <a:effectLst/>
                          <a:latin typeface="Calibri" panose="020F0502020204030204" pitchFamily="34" charset="0"/>
                        </a:rPr>
                        <a:t>                       -  Linked In</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          760.00 </a:t>
                      </a:r>
                    </a:p>
                  </a:txBody>
                  <a:tcPr marL="0" marR="0" marT="0" marB="0" anchor="b">
                    <a:lnL>
                      <a:noFill/>
                    </a:lnL>
                    <a:lnR>
                      <a:noFill/>
                    </a:lnR>
                    <a:lnT>
                      <a:noFill/>
                    </a:lnT>
                    <a:lnB>
                      <a:noFill/>
                    </a:lnB>
                  </a:tcPr>
                </a:tc>
                <a:tc>
                  <a:txBody>
                    <a:bodyPr/>
                    <a:lstStyle/>
                    <a:p>
                      <a:pPr algn="l" fontAlgn="b"/>
                      <a:r>
                        <a:rPr lang="en-US" sz="1200" b="1" i="0" u="none" strike="noStrike">
                          <a:solidFill>
                            <a:srgbClr val="000000"/>
                          </a:solidFill>
                          <a:effectLst/>
                          <a:latin typeface="Calibri" panose="020F0502020204030204" pitchFamily="34" charset="0"/>
                        </a:rPr>
                        <a:t>Total </a:t>
                      </a:r>
                    </a:p>
                  </a:txBody>
                  <a:tcPr marL="0" marR="0" marT="0" marB="0" anchor="b">
                    <a:lnL>
                      <a:noFill/>
                    </a:lnL>
                    <a:lnR>
                      <a:noFill/>
                    </a:lnR>
                    <a:lnT>
                      <a:noFill/>
                    </a:lnT>
                    <a:lnB>
                      <a:noFill/>
                    </a:lnB>
                  </a:tcPr>
                </a:tc>
                <a:tc>
                  <a:txBody>
                    <a:bodyPr/>
                    <a:lstStyle/>
                    <a:p>
                      <a:pPr algn="l" fontAlgn="b"/>
                      <a:r>
                        <a:rPr lang="en-US" sz="1200" b="1" i="0" u="none" strike="noStrike" dirty="0">
                          <a:solidFill>
                            <a:srgbClr val="000000"/>
                          </a:solidFill>
                          <a:effectLst/>
                          <a:latin typeface="Calibri" panose="020F0502020204030204" pitchFamily="34" charset="0"/>
                        </a:rPr>
                        <a:t> $             4,550.00 </a:t>
                      </a: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862380854"/>
                  </a:ext>
                </a:extLst>
              </a:tr>
              <a:tr h="225460">
                <a:tc>
                  <a:txBody>
                    <a:bodyPr/>
                    <a:lstStyle/>
                    <a:p>
                      <a:pPr algn="l" fontAlgn="b"/>
                      <a:r>
                        <a:rPr lang="en-US" sz="1200" b="0" i="0" u="none" strike="noStrike">
                          <a:solidFill>
                            <a:srgbClr val="000000"/>
                          </a:solidFill>
                          <a:effectLst/>
                          <a:latin typeface="Calibri" panose="020F0502020204030204" pitchFamily="34" charset="0"/>
                        </a:rPr>
                        <a:t>                       - FaceBook</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       3,000.00 </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701148939"/>
                  </a:ext>
                </a:extLst>
              </a:tr>
              <a:tr h="225460">
                <a:tc>
                  <a:txBody>
                    <a:bodyPr/>
                    <a:lstStyle/>
                    <a:p>
                      <a:pPr algn="l" fontAlgn="b"/>
                      <a:r>
                        <a:rPr lang="en-US" sz="1200" b="0" i="0" u="none" strike="noStrike">
                          <a:solidFill>
                            <a:srgbClr val="000000"/>
                          </a:solidFill>
                          <a:effectLst/>
                          <a:latin typeface="Calibri" panose="020F0502020204030204" pitchFamily="34" charset="0"/>
                        </a:rPr>
                        <a:t>                       - Twitter</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          500.00 </a:t>
                      </a:r>
                    </a:p>
                  </a:txBody>
                  <a:tcPr marL="0" marR="0" marT="0" marB="0" anchor="b">
                    <a:lnL>
                      <a:noFill/>
                    </a:lnL>
                    <a:lnR>
                      <a:noFill/>
                    </a:lnR>
                    <a:lnT>
                      <a:noFill/>
                    </a:lnT>
                    <a:lnB>
                      <a:noFill/>
                    </a:lnB>
                  </a:tcPr>
                </a:tc>
                <a:tc>
                  <a:txBody>
                    <a:bodyPr/>
                    <a:lstStyle/>
                    <a:p>
                      <a:pPr algn="l" fontAlgn="b"/>
                      <a:r>
                        <a:rPr lang="en-US" sz="1200" b="1" i="0" u="none" strike="noStrike">
                          <a:solidFill>
                            <a:srgbClr val="000000"/>
                          </a:solidFill>
                          <a:effectLst/>
                          <a:latin typeface="Calibri" panose="020F0502020204030204" pitchFamily="34" charset="0"/>
                        </a:rPr>
                        <a:t>PCT               </a:t>
                      </a:r>
                    </a:p>
                  </a:txBody>
                  <a:tcPr marL="0" marR="0" marT="0"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63609057"/>
                  </a:ext>
                </a:extLst>
              </a:tr>
              <a:tr h="225460">
                <a:tc>
                  <a:txBody>
                    <a:bodyPr/>
                    <a:lstStyle/>
                    <a:p>
                      <a:pPr algn="l" fontAlgn="b"/>
                      <a:r>
                        <a:rPr lang="en-US" sz="1200" b="0" i="0" u="none" strike="noStrike" dirty="0">
                          <a:solidFill>
                            <a:srgbClr val="000000"/>
                          </a:solidFill>
                          <a:effectLst/>
                          <a:latin typeface="Calibri" panose="020F0502020204030204" pitchFamily="34" charset="0"/>
                        </a:rPr>
                        <a:t>                       - Election Buddy</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          400.00 </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PCT - International</a:t>
                      </a:r>
                    </a:p>
                  </a:txBody>
                  <a:tcPr marL="0" marR="0" marT="0"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 $        128,000.00 </a:t>
                      </a: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703363206"/>
                  </a:ext>
                </a:extLst>
              </a:tr>
              <a:tr h="225460">
                <a:tc>
                  <a:txBody>
                    <a:bodyPr/>
                    <a:lstStyle/>
                    <a:p>
                      <a:pPr algn="l" fontAlgn="b"/>
                      <a:r>
                        <a:rPr lang="en-US" sz="1200" b="1" i="0" u="none" strike="noStrike">
                          <a:solidFill>
                            <a:srgbClr val="000000"/>
                          </a:solidFill>
                          <a:effectLst/>
                          <a:latin typeface="Calibri" panose="020F0502020204030204" pitchFamily="34" charset="0"/>
                        </a:rPr>
                        <a:t>Total </a:t>
                      </a:r>
                    </a:p>
                  </a:txBody>
                  <a:tcPr marL="0" marR="0" marT="0" marB="0" anchor="b">
                    <a:lnL>
                      <a:noFill/>
                    </a:lnL>
                    <a:lnR>
                      <a:noFill/>
                    </a:lnR>
                    <a:lnT>
                      <a:noFill/>
                    </a:lnT>
                    <a:lnB>
                      <a:noFill/>
                    </a:lnB>
                  </a:tcPr>
                </a:tc>
                <a:tc>
                  <a:txBody>
                    <a:bodyPr/>
                    <a:lstStyle/>
                    <a:p>
                      <a:pPr algn="l" fontAlgn="b"/>
                      <a:r>
                        <a:rPr lang="en-US" sz="1200" b="1" i="0" u="none" strike="noStrike">
                          <a:solidFill>
                            <a:srgbClr val="000000"/>
                          </a:solidFill>
                          <a:effectLst/>
                          <a:latin typeface="Calibri" panose="020F0502020204030204" pitchFamily="34" charset="0"/>
                        </a:rPr>
                        <a:t> $       8,875.00 </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 SCFL</a:t>
                      </a:r>
                    </a:p>
                  </a:txBody>
                  <a:tcPr marL="0" marR="0" marT="0"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 $             6,886.00 </a:t>
                      </a: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177704409"/>
                  </a:ext>
                </a:extLst>
              </a:tr>
              <a:tr h="225460">
                <a:tc>
                  <a:txBody>
                    <a:bodyPr/>
                    <a:lstStyle/>
                    <a:p>
                      <a:pPr algn="l" fontAlgn="b"/>
                      <a:endParaRPr lang="en-US" sz="12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 Utility Workers Coalition</a:t>
                      </a:r>
                    </a:p>
                  </a:txBody>
                  <a:tcPr marL="0" marR="0" marT="0"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 $                900.00 </a:t>
                      </a: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037274009"/>
                  </a:ext>
                </a:extLst>
              </a:tr>
              <a:tr h="225460">
                <a:tc>
                  <a:txBody>
                    <a:bodyPr/>
                    <a:lstStyle/>
                    <a:p>
                      <a:pPr algn="l" fontAlgn="b"/>
                      <a:r>
                        <a:rPr lang="en-US" sz="1200" b="1" i="0" u="none" strike="noStrike" dirty="0">
                          <a:solidFill>
                            <a:srgbClr val="000000"/>
                          </a:solidFill>
                          <a:effectLst/>
                          <a:latin typeface="Calibri" panose="020F0502020204030204" pitchFamily="34" charset="0"/>
                        </a:rPr>
                        <a:t>Technology / Office</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1200" b="1" i="0" u="none" strike="noStrike">
                          <a:solidFill>
                            <a:srgbClr val="000000"/>
                          </a:solidFill>
                          <a:effectLst/>
                          <a:latin typeface="Calibri" panose="020F0502020204030204" pitchFamily="34" charset="0"/>
                        </a:rPr>
                        <a:t>Total </a:t>
                      </a:r>
                    </a:p>
                  </a:txBody>
                  <a:tcPr marL="0" marR="0" marT="0" marB="0" anchor="b">
                    <a:lnL>
                      <a:noFill/>
                    </a:lnL>
                    <a:lnR>
                      <a:noFill/>
                    </a:lnR>
                    <a:lnT>
                      <a:noFill/>
                    </a:lnT>
                    <a:lnB>
                      <a:noFill/>
                    </a:lnB>
                  </a:tcPr>
                </a:tc>
                <a:tc>
                  <a:txBody>
                    <a:bodyPr/>
                    <a:lstStyle/>
                    <a:p>
                      <a:pPr algn="l" fontAlgn="b"/>
                      <a:r>
                        <a:rPr lang="en-US" sz="1200" b="1" i="0" u="none" strike="noStrike" dirty="0">
                          <a:solidFill>
                            <a:srgbClr val="000000"/>
                          </a:solidFill>
                          <a:effectLst/>
                          <a:latin typeface="Calibri" panose="020F0502020204030204" pitchFamily="34" charset="0"/>
                        </a:rPr>
                        <a:t> $        135,786.00 </a:t>
                      </a: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250501360"/>
                  </a:ext>
                </a:extLst>
              </a:tr>
              <a:tr h="225460">
                <a:tc>
                  <a:txBody>
                    <a:bodyPr/>
                    <a:lstStyle/>
                    <a:p>
                      <a:pPr algn="l" fontAlgn="b"/>
                      <a:r>
                        <a:rPr lang="en-US" sz="1200" b="0" i="0" u="none" strike="noStrike" dirty="0">
                          <a:solidFill>
                            <a:srgbClr val="000000"/>
                          </a:solidFill>
                          <a:effectLst/>
                          <a:latin typeface="Calibri" panose="020F0502020204030204" pitchFamily="34" charset="0"/>
                        </a:rPr>
                        <a:t>Computers - Ingram Micro</a:t>
                      </a:r>
                    </a:p>
                  </a:txBody>
                  <a:tcPr marL="0" marR="0" marT="0"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 $       1,095.00 </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4172752459"/>
                  </a:ext>
                </a:extLst>
              </a:tr>
              <a:tr h="225460">
                <a:tc>
                  <a:txBody>
                    <a:bodyPr/>
                    <a:lstStyle/>
                    <a:p>
                      <a:pPr algn="l" fontAlgn="b"/>
                      <a:r>
                        <a:rPr lang="en-US" sz="1200" b="0" i="0" u="none" strike="noStrike" dirty="0">
                          <a:solidFill>
                            <a:srgbClr val="000000"/>
                          </a:solidFill>
                          <a:effectLst/>
                          <a:latin typeface="Calibri" panose="020F0502020204030204" pitchFamily="34" charset="0"/>
                        </a:rPr>
                        <a:t>                        - Repair</a:t>
                      </a:r>
                    </a:p>
                  </a:txBody>
                  <a:tcPr marL="0" marR="0" marT="0"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 $          300.00 </a:t>
                      </a:r>
                    </a:p>
                  </a:txBody>
                  <a:tcPr marL="0" marR="0" marT="0" marB="0" anchor="b">
                    <a:lnL>
                      <a:noFill/>
                    </a:lnL>
                    <a:lnR>
                      <a:noFill/>
                    </a:lnR>
                    <a:lnT>
                      <a:noFill/>
                    </a:lnT>
                    <a:lnB>
                      <a:noFill/>
                    </a:lnB>
                  </a:tcPr>
                </a:tc>
                <a:tc>
                  <a:txBody>
                    <a:bodyPr/>
                    <a:lstStyle/>
                    <a:p>
                      <a:pPr algn="l" fontAlgn="b"/>
                      <a:r>
                        <a:rPr lang="en-US" sz="1200" b="1" i="0" u="none" strike="noStrike">
                          <a:solidFill>
                            <a:srgbClr val="000000"/>
                          </a:solidFill>
                          <a:effectLst/>
                          <a:latin typeface="Calibri" panose="020F0502020204030204" pitchFamily="34" charset="0"/>
                        </a:rPr>
                        <a:t>Taxes</a:t>
                      </a:r>
                    </a:p>
                  </a:txBody>
                  <a:tcPr marL="0" marR="0" marT="0"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441387740"/>
                  </a:ext>
                </a:extLst>
              </a:tr>
              <a:tr h="225460">
                <a:tc>
                  <a:txBody>
                    <a:bodyPr/>
                    <a:lstStyle/>
                    <a:p>
                      <a:pPr algn="l" fontAlgn="b"/>
                      <a:r>
                        <a:rPr lang="en-US" sz="1200" b="0" i="0" u="none" strike="noStrike" dirty="0">
                          <a:solidFill>
                            <a:srgbClr val="000000"/>
                          </a:solidFill>
                          <a:effectLst/>
                          <a:latin typeface="Calibri" panose="020F0502020204030204" pitchFamily="34" charset="0"/>
                        </a:rPr>
                        <a:t>                        - Licenses </a:t>
                      </a:r>
                    </a:p>
                  </a:txBody>
                  <a:tcPr marL="0" marR="0" marT="0"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 $       1,250.00 </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 Federal (Medicare &amp; SSN)</a:t>
                      </a:r>
                    </a:p>
                  </a:txBody>
                  <a:tcPr marL="0" marR="0" marT="0"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 $          15,000.00 </a:t>
                      </a: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939501985"/>
                  </a:ext>
                </a:extLst>
              </a:tr>
              <a:tr h="225460">
                <a:tc>
                  <a:txBody>
                    <a:bodyPr/>
                    <a:lstStyle/>
                    <a:p>
                      <a:pPr algn="l" fontAlgn="b"/>
                      <a:r>
                        <a:rPr lang="en-US" sz="1200" b="0" i="0" u="none" strike="noStrike" dirty="0">
                          <a:solidFill>
                            <a:srgbClr val="000000"/>
                          </a:solidFill>
                          <a:effectLst/>
                          <a:latin typeface="Calibri" panose="020F0502020204030204" pitchFamily="34" charset="0"/>
                        </a:rPr>
                        <a:t>                        - Supplies </a:t>
                      </a:r>
                    </a:p>
                  </a:txBody>
                  <a:tcPr marL="0" marR="0" marT="0"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 $          250.00 </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 Federal Unemployment</a:t>
                      </a:r>
                    </a:p>
                  </a:txBody>
                  <a:tcPr marL="0" marR="0" marT="0"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 $                200.00 </a:t>
                      </a: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600518907"/>
                  </a:ext>
                </a:extLst>
              </a:tr>
              <a:tr h="225460">
                <a:tc>
                  <a:txBody>
                    <a:bodyPr/>
                    <a:lstStyle/>
                    <a:p>
                      <a:pPr algn="l" fontAlgn="b"/>
                      <a:r>
                        <a:rPr lang="en-US" sz="1200" b="0" i="0" u="none" strike="noStrike" dirty="0">
                          <a:solidFill>
                            <a:srgbClr val="000000"/>
                          </a:solidFill>
                          <a:effectLst/>
                          <a:latin typeface="Calibri" panose="020F0502020204030204" pitchFamily="34" charset="0"/>
                        </a:rPr>
                        <a:t>Phone Service - Office </a:t>
                      </a:r>
                    </a:p>
                  </a:txBody>
                  <a:tcPr marL="0" marR="0" marT="0"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 $       1,170.00 </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 State Unemployment</a:t>
                      </a:r>
                    </a:p>
                  </a:txBody>
                  <a:tcPr marL="0" marR="0" marT="0"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 $                585.00 </a:t>
                      </a: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360043137"/>
                  </a:ext>
                </a:extLst>
              </a:tr>
              <a:tr h="225460">
                <a:tc>
                  <a:txBody>
                    <a:bodyPr/>
                    <a:lstStyle/>
                    <a:p>
                      <a:pPr algn="l" fontAlgn="b"/>
                      <a:r>
                        <a:rPr lang="en-US" sz="1200" b="0" i="0" u="none" strike="noStrike" dirty="0">
                          <a:solidFill>
                            <a:srgbClr val="000000"/>
                          </a:solidFill>
                          <a:effectLst/>
                          <a:latin typeface="Calibri" panose="020F0502020204030204" pitchFamily="34" charset="0"/>
                        </a:rPr>
                        <a:t>Cell Phone</a:t>
                      </a:r>
                    </a:p>
                  </a:txBody>
                  <a:tcPr marL="0" marR="0" marT="0"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 $       2,160.00 </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 DMA Acct. Services LM-2/990</a:t>
                      </a:r>
                    </a:p>
                  </a:txBody>
                  <a:tcPr marL="0" marR="0" marT="0"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 $                950.00 </a:t>
                      </a: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485568684"/>
                  </a:ext>
                </a:extLst>
              </a:tr>
              <a:tr h="225460">
                <a:tc>
                  <a:txBody>
                    <a:bodyPr/>
                    <a:lstStyle/>
                    <a:p>
                      <a:pPr algn="l" fontAlgn="b"/>
                      <a:r>
                        <a:rPr lang="en-US" sz="1200" b="1" i="0" u="none" strike="noStrike" dirty="0">
                          <a:solidFill>
                            <a:srgbClr val="000000"/>
                          </a:solidFill>
                          <a:effectLst/>
                          <a:latin typeface="Calibri" panose="020F0502020204030204" pitchFamily="34" charset="0"/>
                        </a:rPr>
                        <a:t>Total </a:t>
                      </a:r>
                    </a:p>
                  </a:txBody>
                  <a:tcPr marL="0" marR="0" marT="0" marB="0" anchor="b">
                    <a:lnL>
                      <a:noFill/>
                    </a:lnL>
                    <a:lnR>
                      <a:noFill/>
                    </a:lnR>
                    <a:lnT>
                      <a:noFill/>
                    </a:lnT>
                    <a:lnB>
                      <a:noFill/>
                    </a:lnB>
                  </a:tcPr>
                </a:tc>
                <a:tc>
                  <a:txBody>
                    <a:bodyPr/>
                    <a:lstStyle/>
                    <a:p>
                      <a:pPr algn="l" fontAlgn="b"/>
                      <a:r>
                        <a:rPr lang="en-US" sz="1200" b="1" i="0" u="none" strike="noStrike" dirty="0">
                          <a:solidFill>
                            <a:srgbClr val="000000"/>
                          </a:solidFill>
                          <a:effectLst/>
                          <a:latin typeface="Calibri" panose="020F0502020204030204" pitchFamily="34" charset="0"/>
                        </a:rPr>
                        <a:t> $       6,225.00 </a:t>
                      </a:r>
                    </a:p>
                  </a:txBody>
                  <a:tcPr marL="0" marR="0" marT="0" marB="0" anchor="b">
                    <a:lnL>
                      <a:noFill/>
                    </a:lnL>
                    <a:lnR>
                      <a:noFill/>
                    </a:lnR>
                    <a:lnT>
                      <a:noFill/>
                    </a:lnT>
                    <a:lnB>
                      <a:noFill/>
                    </a:lnB>
                  </a:tcPr>
                </a:tc>
                <a:tc>
                  <a:txBody>
                    <a:bodyPr/>
                    <a:lstStyle/>
                    <a:p>
                      <a:pPr algn="l" fontAlgn="b"/>
                      <a:r>
                        <a:rPr lang="en-US" sz="1200" b="1" i="0" u="none" strike="noStrike" dirty="0">
                          <a:solidFill>
                            <a:srgbClr val="000000"/>
                          </a:solidFill>
                          <a:effectLst/>
                          <a:latin typeface="Calibri" panose="020F0502020204030204" pitchFamily="34" charset="0"/>
                        </a:rPr>
                        <a:t>Total </a:t>
                      </a:r>
                    </a:p>
                  </a:txBody>
                  <a:tcPr marL="0" marR="0" marT="0" marB="0" anchor="b">
                    <a:lnL>
                      <a:noFill/>
                    </a:lnL>
                    <a:lnR>
                      <a:noFill/>
                    </a:lnR>
                    <a:lnT>
                      <a:noFill/>
                    </a:lnT>
                    <a:lnB>
                      <a:noFill/>
                    </a:lnB>
                  </a:tcPr>
                </a:tc>
                <a:tc>
                  <a:txBody>
                    <a:bodyPr/>
                    <a:lstStyle/>
                    <a:p>
                      <a:pPr algn="l" fontAlgn="b"/>
                      <a:r>
                        <a:rPr lang="en-US" sz="1200" b="1" i="0" u="none" strike="noStrike" dirty="0">
                          <a:solidFill>
                            <a:srgbClr val="000000"/>
                          </a:solidFill>
                          <a:effectLst/>
                          <a:latin typeface="Calibri" panose="020F0502020204030204" pitchFamily="34" charset="0"/>
                        </a:rPr>
                        <a:t> $          16,735.00 </a:t>
                      </a: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4205500043"/>
                  </a:ext>
                </a:extLst>
              </a:tr>
            </a:tbl>
          </a:graphicData>
        </a:graphic>
      </p:graphicFrame>
    </p:spTree>
    <p:extLst>
      <p:ext uri="{BB962C8B-B14F-4D97-AF65-F5344CB8AC3E}">
        <p14:creationId xmlns:p14="http://schemas.microsoft.com/office/powerpoint/2010/main" val="4070953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760B4-67AF-4DA2-8C06-7FA3DD5D08A9}"/>
              </a:ext>
            </a:extLst>
          </p:cNvPr>
          <p:cNvSpPr>
            <a:spLocks noGrp="1"/>
          </p:cNvSpPr>
          <p:nvPr>
            <p:ph type="title"/>
          </p:nvPr>
        </p:nvSpPr>
        <p:spPr>
          <a:xfrm>
            <a:off x="677334" y="609600"/>
            <a:ext cx="3925663" cy="599268"/>
          </a:xfrm>
        </p:spPr>
        <p:txBody>
          <a:bodyPr>
            <a:normAutofit/>
          </a:bodyPr>
          <a:lstStyle/>
          <a:p>
            <a:r>
              <a:rPr lang="en-US" sz="2800" dirty="0">
                <a:solidFill>
                  <a:schemeClr val="accent2">
                    <a:lumMod val="75000"/>
                  </a:schemeClr>
                </a:solidFill>
              </a:rPr>
              <a:t>Wage &amp; Equity pt. 1</a:t>
            </a:r>
            <a:endParaRPr lang="en-US" sz="2800" dirty="0"/>
          </a:p>
        </p:txBody>
      </p:sp>
      <p:sp>
        <p:nvSpPr>
          <p:cNvPr id="3" name="Content Placeholder 2">
            <a:extLst>
              <a:ext uri="{FF2B5EF4-FFF2-40B4-BE49-F238E27FC236}">
                <a16:creationId xmlns:a16="http://schemas.microsoft.com/office/drawing/2014/main" id="{2F9CFF9A-CCDF-4669-889A-108F8AFD5DB7}"/>
              </a:ext>
            </a:extLst>
          </p:cNvPr>
          <p:cNvSpPr>
            <a:spLocks noGrp="1"/>
          </p:cNvSpPr>
          <p:nvPr>
            <p:ph idx="1"/>
          </p:nvPr>
        </p:nvSpPr>
        <p:spPr>
          <a:xfrm>
            <a:off x="677333" y="1534331"/>
            <a:ext cx="10837907" cy="4897466"/>
          </a:xfrm>
        </p:spPr>
        <p:txBody>
          <a:bodyPr>
            <a:normAutofit/>
          </a:bodyPr>
          <a:lstStyle/>
          <a:p>
            <a:r>
              <a:rPr lang="en-US" sz="2200" dirty="0"/>
              <a:t>In a flat or static dues structure, as your pay increases, the percentage of salary going for dues decreases.  This is not equitable.</a:t>
            </a:r>
          </a:p>
          <a:p>
            <a:r>
              <a:rPr lang="en-US" sz="2200" dirty="0"/>
              <a:t>As an example, the person making $25,000/yr. is paying 2.23% compared to .6% from the person making $100,000.</a:t>
            </a:r>
          </a:p>
          <a:p>
            <a:pPr marL="0" indent="0">
              <a:buNone/>
            </a:pPr>
            <a:r>
              <a:rPr lang="en-US" sz="2200" dirty="0"/>
              <a:t> </a:t>
            </a:r>
          </a:p>
        </p:txBody>
      </p:sp>
      <p:graphicFrame>
        <p:nvGraphicFramePr>
          <p:cNvPr id="4" name="Table 4">
            <a:extLst>
              <a:ext uri="{FF2B5EF4-FFF2-40B4-BE49-F238E27FC236}">
                <a16:creationId xmlns:a16="http://schemas.microsoft.com/office/drawing/2014/main" id="{3ED28D1D-5244-49ED-9D84-50F99B8BDFC0}"/>
              </a:ext>
            </a:extLst>
          </p:cNvPr>
          <p:cNvGraphicFramePr>
            <a:graphicFrameLocks noGrp="1"/>
          </p:cNvGraphicFramePr>
          <p:nvPr>
            <p:extLst>
              <p:ext uri="{D42A27DB-BD31-4B8C-83A1-F6EECF244321}">
                <p14:modId xmlns:p14="http://schemas.microsoft.com/office/powerpoint/2010/main" val="79669890"/>
              </p:ext>
            </p:extLst>
          </p:nvPr>
        </p:nvGraphicFramePr>
        <p:xfrm>
          <a:off x="1115878" y="3428999"/>
          <a:ext cx="9044120" cy="2148258"/>
        </p:xfrm>
        <a:graphic>
          <a:graphicData uri="http://schemas.openxmlformats.org/drawingml/2006/table">
            <a:tbl>
              <a:tblPr firstRow="1" bandRow="1">
                <a:tableStyleId>{5C22544A-7EE6-4342-B048-85BDC9FD1C3A}</a:tableStyleId>
              </a:tblPr>
              <a:tblGrid>
                <a:gridCol w="1808824">
                  <a:extLst>
                    <a:ext uri="{9D8B030D-6E8A-4147-A177-3AD203B41FA5}">
                      <a16:colId xmlns:a16="http://schemas.microsoft.com/office/drawing/2014/main" val="2175565347"/>
                    </a:ext>
                  </a:extLst>
                </a:gridCol>
                <a:gridCol w="1321834">
                  <a:extLst>
                    <a:ext uri="{9D8B030D-6E8A-4147-A177-3AD203B41FA5}">
                      <a16:colId xmlns:a16="http://schemas.microsoft.com/office/drawing/2014/main" val="2790248234"/>
                    </a:ext>
                  </a:extLst>
                </a:gridCol>
                <a:gridCol w="1410345">
                  <a:extLst>
                    <a:ext uri="{9D8B030D-6E8A-4147-A177-3AD203B41FA5}">
                      <a16:colId xmlns:a16="http://schemas.microsoft.com/office/drawing/2014/main" val="770400722"/>
                    </a:ext>
                  </a:extLst>
                </a:gridCol>
                <a:gridCol w="1379350">
                  <a:extLst>
                    <a:ext uri="{9D8B030D-6E8A-4147-A177-3AD203B41FA5}">
                      <a16:colId xmlns:a16="http://schemas.microsoft.com/office/drawing/2014/main" val="2753493131"/>
                    </a:ext>
                  </a:extLst>
                </a:gridCol>
                <a:gridCol w="3123767">
                  <a:extLst>
                    <a:ext uri="{9D8B030D-6E8A-4147-A177-3AD203B41FA5}">
                      <a16:colId xmlns:a16="http://schemas.microsoft.com/office/drawing/2014/main" val="3753186141"/>
                    </a:ext>
                  </a:extLst>
                </a:gridCol>
              </a:tblGrid>
              <a:tr h="502726">
                <a:tc>
                  <a:txBody>
                    <a:bodyPr/>
                    <a:lstStyle/>
                    <a:p>
                      <a:r>
                        <a:rPr lang="en-US" sz="1800" dirty="0">
                          <a:solidFill>
                            <a:schemeClr val="accent2">
                              <a:lumMod val="75000"/>
                            </a:schemeClr>
                          </a:solidFill>
                        </a:rPr>
                        <a:t>Salary – yr.</a:t>
                      </a:r>
                    </a:p>
                  </a:txBody>
                  <a:tcPr/>
                </a:tc>
                <a:tc>
                  <a:txBody>
                    <a:bodyPr/>
                    <a:lstStyle/>
                    <a:p>
                      <a:r>
                        <a:rPr lang="en-US" sz="1800" dirty="0">
                          <a:solidFill>
                            <a:schemeClr val="accent2">
                              <a:lumMod val="75000"/>
                            </a:schemeClr>
                          </a:solidFill>
                        </a:rPr>
                        <a:t>$25,000</a:t>
                      </a:r>
                    </a:p>
                  </a:txBody>
                  <a:tcPr/>
                </a:tc>
                <a:tc>
                  <a:txBody>
                    <a:bodyPr/>
                    <a:lstStyle/>
                    <a:p>
                      <a:r>
                        <a:rPr lang="en-US" sz="1800" dirty="0">
                          <a:solidFill>
                            <a:schemeClr val="accent2">
                              <a:lumMod val="75000"/>
                            </a:schemeClr>
                          </a:solidFill>
                        </a:rPr>
                        <a:t>$50,000</a:t>
                      </a:r>
                    </a:p>
                  </a:txBody>
                  <a:tcPr/>
                </a:tc>
                <a:tc>
                  <a:txBody>
                    <a:bodyPr/>
                    <a:lstStyle/>
                    <a:p>
                      <a:r>
                        <a:rPr lang="en-US" sz="1800" dirty="0">
                          <a:solidFill>
                            <a:schemeClr val="accent2">
                              <a:lumMod val="75000"/>
                            </a:schemeClr>
                          </a:solidFill>
                        </a:rPr>
                        <a:t>$75,000</a:t>
                      </a:r>
                    </a:p>
                  </a:txBody>
                  <a:tcPr/>
                </a:tc>
                <a:tc>
                  <a:txBody>
                    <a:bodyPr/>
                    <a:lstStyle/>
                    <a:p>
                      <a:r>
                        <a:rPr lang="en-US" sz="1800" dirty="0">
                          <a:solidFill>
                            <a:schemeClr val="accent2">
                              <a:lumMod val="75000"/>
                            </a:schemeClr>
                          </a:solidFill>
                        </a:rPr>
                        <a:t>$100,000</a:t>
                      </a:r>
                    </a:p>
                  </a:txBody>
                  <a:tcPr/>
                </a:tc>
                <a:extLst>
                  <a:ext uri="{0D108BD9-81ED-4DB2-BD59-A6C34878D82A}">
                    <a16:rowId xmlns:a16="http://schemas.microsoft.com/office/drawing/2014/main" val="2902531644"/>
                  </a:ext>
                </a:extLst>
              </a:tr>
              <a:tr h="502726">
                <a:tc>
                  <a:txBody>
                    <a:bodyPr/>
                    <a:lstStyle/>
                    <a:p>
                      <a:r>
                        <a:rPr lang="en-US" sz="1800" dirty="0">
                          <a:solidFill>
                            <a:schemeClr val="accent2">
                              <a:lumMod val="75000"/>
                            </a:schemeClr>
                          </a:solidFill>
                        </a:rPr>
                        <a:t>Flat –Static Dues</a:t>
                      </a:r>
                    </a:p>
                  </a:txBody>
                  <a:tcPr/>
                </a:tc>
                <a:tc>
                  <a:txBody>
                    <a:bodyPr/>
                    <a:lstStyle/>
                    <a:p>
                      <a:r>
                        <a:rPr lang="en-US" sz="1800" dirty="0">
                          <a:solidFill>
                            <a:schemeClr val="accent2">
                              <a:lumMod val="75000"/>
                            </a:schemeClr>
                          </a:solidFill>
                        </a:rPr>
                        <a:t>$558</a:t>
                      </a:r>
                    </a:p>
                  </a:txBody>
                  <a:tcPr/>
                </a:tc>
                <a:tc>
                  <a:txBody>
                    <a:bodyPr/>
                    <a:lstStyle/>
                    <a:p>
                      <a:r>
                        <a:rPr lang="en-US" sz="1800" dirty="0">
                          <a:solidFill>
                            <a:schemeClr val="accent2">
                              <a:lumMod val="75000"/>
                            </a:schemeClr>
                          </a:solidFill>
                        </a:rPr>
                        <a:t>$558</a:t>
                      </a:r>
                    </a:p>
                  </a:txBody>
                  <a:tcPr/>
                </a:tc>
                <a:tc>
                  <a:txBody>
                    <a:bodyPr/>
                    <a:lstStyle/>
                    <a:p>
                      <a:r>
                        <a:rPr lang="en-US" sz="1800" dirty="0">
                          <a:solidFill>
                            <a:schemeClr val="accent2">
                              <a:lumMod val="75000"/>
                            </a:schemeClr>
                          </a:solidFill>
                        </a:rPr>
                        <a:t>$558</a:t>
                      </a:r>
                    </a:p>
                  </a:txBody>
                  <a:tcPr/>
                </a:tc>
                <a:tc>
                  <a:txBody>
                    <a:bodyPr/>
                    <a:lstStyle/>
                    <a:p>
                      <a:r>
                        <a:rPr lang="en-US" sz="1800" dirty="0">
                          <a:solidFill>
                            <a:schemeClr val="accent2">
                              <a:lumMod val="75000"/>
                            </a:schemeClr>
                          </a:solidFill>
                        </a:rPr>
                        <a:t>$558</a:t>
                      </a:r>
                    </a:p>
                  </a:txBody>
                  <a:tcPr/>
                </a:tc>
                <a:extLst>
                  <a:ext uri="{0D108BD9-81ED-4DB2-BD59-A6C34878D82A}">
                    <a16:rowId xmlns:a16="http://schemas.microsoft.com/office/drawing/2014/main" val="3012286648"/>
                  </a:ext>
                </a:extLst>
              </a:tr>
              <a:tr h="502726">
                <a:tc>
                  <a:txBody>
                    <a:bodyPr/>
                    <a:lstStyle/>
                    <a:p>
                      <a:r>
                        <a:rPr lang="en-US" sz="1800" dirty="0">
                          <a:solidFill>
                            <a:schemeClr val="accent2">
                              <a:lumMod val="75000"/>
                            </a:schemeClr>
                          </a:solidFill>
                        </a:rPr>
                        <a:t>% of Pay</a:t>
                      </a:r>
                    </a:p>
                  </a:txBody>
                  <a:tcPr/>
                </a:tc>
                <a:tc>
                  <a:txBody>
                    <a:bodyPr/>
                    <a:lstStyle/>
                    <a:p>
                      <a:r>
                        <a:rPr lang="en-US" sz="1600" dirty="0">
                          <a:solidFill>
                            <a:schemeClr val="accent2">
                              <a:lumMod val="75000"/>
                            </a:schemeClr>
                          </a:solidFill>
                        </a:rPr>
                        <a:t>2.4%</a:t>
                      </a:r>
                    </a:p>
                  </a:txBody>
                  <a:tcPr/>
                </a:tc>
                <a:tc>
                  <a:txBody>
                    <a:bodyPr/>
                    <a:lstStyle/>
                    <a:p>
                      <a:r>
                        <a:rPr lang="en-US" sz="1800" dirty="0">
                          <a:solidFill>
                            <a:schemeClr val="accent2">
                              <a:lumMod val="75000"/>
                            </a:schemeClr>
                          </a:solidFill>
                        </a:rPr>
                        <a:t>1.11%</a:t>
                      </a:r>
                    </a:p>
                  </a:txBody>
                  <a:tcPr/>
                </a:tc>
                <a:tc>
                  <a:txBody>
                    <a:bodyPr/>
                    <a:lstStyle/>
                    <a:p>
                      <a:r>
                        <a:rPr lang="en-US" sz="1800" dirty="0">
                          <a:solidFill>
                            <a:schemeClr val="accent2">
                              <a:lumMod val="75000"/>
                            </a:schemeClr>
                          </a:solidFill>
                        </a:rPr>
                        <a:t>.7%</a:t>
                      </a:r>
                    </a:p>
                  </a:txBody>
                  <a:tcPr/>
                </a:tc>
                <a:tc>
                  <a:txBody>
                    <a:bodyPr/>
                    <a:lstStyle/>
                    <a:p>
                      <a:r>
                        <a:rPr lang="en-US" sz="1800" dirty="0">
                          <a:solidFill>
                            <a:schemeClr val="accent2">
                              <a:lumMod val="75000"/>
                            </a:schemeClr>
                          </a:solidFill>
                        </a:rPr>
                        <a:t>.6%</a:t>
                      </a:r>
                    </a:p>
                  </a:txBody>
                  <a:tcPr/>
                </a:tc>
                <a:extLst>
                  <a:ext uri="{0D108BD9-81ED-4DB2-BD59-A6C34878D82A}">
                    <a16:rowId xmlns:a16="http://schemas.microsoft.com/office/drawing/2014/main" val="165042318"/>
                  </a:ext>
                </a:extLst>
              </a:tr>
              <a:tr h="502726">
                <a:tc>
                  <a:txBody>
                    <a:bodyPr/>
                    <a:lstStyle/>
                    <a:p>
                      <a:endParaRPr lang="en-US" sz="1600" dirty="0">
                        <a:solidFill>
                          <a:schemeClr val="accent2">
                            <a:lumMod val="75000"/>
                          </a:schemeClr>
                        </a:solidFill>
                      </a:endParaRPr>
                    </a:p>
                  </a:txBody>
                  <a:tcPr/>
                </a:tc>
                <a:tc>
                  <a:txBody>
                    <a:bodyPr/>
                    <a:lstStyle/>
                    <a:p>
                      <a:endParaRPr lang="en-US" sz="1600" dirty="0">
                        <a:solidFill>
                          <a:schemeClr val="accent2">
                            <a:lumMod val="75000"/>
                          </a:schemeClr>
                        </a:solidFill>
                      </a:endParaRPr>
                    </a:p>
                  </a:txBody>
                  <a:tcPr/>
                </a:tc>
                <a:tc>
                  <a:txBody>
                    <a:bodyPr/>
                    <a:lstStyle/>
                    <a:p>
                      <a:endParaRPr lang="en-US" sz="1600" dirty="0">
                        <a:solidFill>
                          <a:schemeClr val="accent2">
                            <a:lumMod val="75000"/>
                          </a:schemeClr>
                        </a:solidFill>
                      </a:endParaRPr>
                    </a:p>
                  </a:txBody>
                  <a:tcPr/>
                </a:tc>
                <a:tc>
                  <a:txBody>
                    <a:bodyPr/>
                    <a:lstStyle/>
                    <a:p>
                      <a:endParaRPr lang="en-US" sz="1600" dirty="0">
                        <a:solidFill>
                          <a:schemeClr val="accent2">
                            <a:lumMod val="75000"/>
                          </a:schemeClr>
                        </a:solidFill>
                      </a:endParaRPr>
                    </a:p>
                  </a:txBody>
                  <a:tcPr/>
                </a:tc>
                <a:tc>
                  <a:txBody>
                    <a:bodyPr/>
                    <a:lstStyle/>
                    <a:p>
                      <a:endParaRPr lang="en-US" sz="1600" dirty="0">
                        <a:solidFill>
                          <a:schemeClr val="accent2">
                            <a:lumMod val="75000"/>
                          </a:schemeClr>
                        </a:solidFill>
                      </a:endParaRPr>
                    </a:p>
                  </a:txBody>
                  <a:tcPr/>
                </a:tc>
                <a:extLst>
                  <a:ext uri="{0D108BD9-81ED-4DB2-BD59-A6C34878D82A}">
                    <a16:rowId xmlns:a16="http://schemas.microsoft.com/office/drawing/2014/main" val="3411012432"/>
                  </a:ext>
                </a:extLst>
              </a:tr>
            </a:tbl>
          </a:graphicData>
        </a:graphic>
      </p:graphicFrame>
      <p:sp>
        <p:nvSpPr>
          <p:cNvPr id="5" name="Oval 4">
            <a:extLst>
              <a:ext uri="{FF2B5EF4-FFF2-40B4-BE49-F238E27FC236}">
                <a16:creationId xmlns:a16="http://schemas.microsoft.com/office/drawing/2014/main" id="{0605160D-F3AB-4197-AF85-0B61C684CBFF}"/>
              </a:ext>
            </a:extLst>
          </p:cNvPr>
          <p:cNvSpPr/>
          <p:nvPr/>
        </p:nvSpPr>
        <p:spPr>
          <a:xfrm>
            <a:off x="2913681" y="4602997"/>
            <a:ext cx="1162373" cy="464949"/>
          </a:xfrm>
          <a:prstGeom prst="ellipse">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2.23%</a:t>
            </a:r>
          </a:p>
        </p:txBody>
      </p:sp>
    </p:spTree>
    <p:extLst>
      <p:ext uri="{BB962C8B-B14F-4D97-AF65-F5344CB8AC3E}">
        <p14:creationId xmlns:p14="http://schemas.microsoft.com/office/powerpoint/2010/main" val="1527183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E6B09-AEBD-4894-86F1-5E079363A030}"/>
              </a:ext>
            </a:extLst>
          </p:cNvPr>
          <p:cNvSpPr>
            <a:spLocks noGrp="1"/>
          </p:cNvSpPr>
          <p:nvPr>
            <p:ph type="title"/>
          </p:nvPr>
        </p:nvSpPr>
        <p:spPr>
          <a:xfrm>
            <a:off x="677334" y="263471"/>
            <a:ext cx="3662191" cy="573437"/>
          </a:xfrm>
        </p:spPr>
        <p:txBody>
          <a:bodyPr>
            <a:normAutofit/>
          </a:bodyPr>
          <a:lstStyle/>
          <a:p>
            <a:r>
              <a:rPr lang="en-US" sz="2800" dirty="0">
                <a:solidFill>
                  <a:schemeClr val="accent2">
                    <a:lumMod val="75000"/>
                  </a:schemeClr>
                </a:solidFill>
              </a:rPr>
              <a:t>Wage &amp; Equity pt. 2</a:t>
            </a:r>
            <a:endParaRPr lang="en-US" sz="2800" dirty="0"/>
          </a:p>
        </p:txBody>
      </p:sp>
      <p:sp>
        <p:nvSpPr>
          <p:cNvPr id="3" name="Content Placeholder 2">
            <a:extLst>
              <a:ext uri="{FF2B5EF4-FFF2-40B4-BE49-F238E27FC236}">
                <a16:creationId xmlns:a16="http://schemas.microsoft.com/office/drawing/2014/main" id="{39E1917A-20A1-4368-BBDE-BE6679BA2113}"/>
              </a:ext>
            </a:extLst>
          </p:cNvPr>
          <p:cNvSpPr>
            <a:spLocks noGrp="1"/>
          </p:cNvSpPr>
          <p:nvPr>
            <p:ph idx="1"/>
          </p:nvPr>
        </p:nvSpPr>
        <p:spPr>
          <a:xfrm>
            <a:off x="677334" y="836909"/>
            <a:ext cx="9482670" cy="6021092"/>
          </a:xfrm>
        </p:spPr>
        <p:txBody>
          <a:bodyPr/>
          <a:lstStyle/>
          <a:p>
            <a:r>
              <a:rPr lang="en-US" sz="2200" dirty="0"/>
              <a:t>In a percentage-based dues structure, everyone pays an equal share of dues based on their salary.</a:t>
            </a:r>
          </a:p>
          <a:p>
            <a:r>
              <a:rPr lang="en-US" sz="2200" dirty="0"/>
              <a:t>The executive board is proposing 1.25% of compensation with a cap $90.00 for higher salaried employees. The cap will increase by $1.00 each year. </a:t>
            </a:r>
          </a:p>
          <a:p>
            <a:pPr marL="0" indent="0">
              <a:buNone/>
            </a:pPr>
            <a:r>
              <a:rPr lang="en-US" sz="2200" dirty="0"/>
              <a:t>    (1.25% x salary = $ divide by month or 26 pay periods = dues per check)</a:t>
            </a:r>
          </a:p>
          <a:p>
            <a:r>
              <a:rPr lang="en-US" sz="2200" dirty="0"/>
              <a:t>Under the new structure, lower salaried workers are no longer shouldering more of the burden.</a:t>
            </a:r>
          </a:p>
          <a:p>
            <a:r>
              <a:rPr lang="en-US" sz="2200" dirty="0"/>
              <a:t>This creates a more equitable dues structure.  When you make more, you contribute more.</a:t>
            </a:r>
          </a:p>
          <a:p>
            <a:endParaRPr lang="en-US" sz="2200" dirty="0"/>
          </a:p>
          <a:p>
            <a:endParaRPr lang="en-US" dirty="0"/>
          </a:p>
        </p:txBody>
      </p:sp>
      <p:graphicFrame>
        <p:nvGraphicFramePr>
          <p:cNvPr id="4" name="Table 4">
            <a:extLst>
              <a:ext uri="{FF2B5EF4-FFF2-40B4-BE49-F238E27FC236}">
                <a16:creationId xmlns:a16="http://schemas.microsoft.com/office/drawing/2014/main" id="{9697B35F-954E-41CC-B038-F72041621C95}"/>
              </a:ext>
            </a:extLst>
          </p:cNvPr>
          <p:cNvGraphicFramePr>
            <a:graphicFrameLocks noGrp="1"/>
          </p:cNvGraphicFramePr>
          <p:nvPr>
            <p:extLst>
              <p:ext uri="{D42A27DB-BD31-4B8C-83A1-F6EECF244321}">
                <p14:modId xmlns:p14="http://schemas.microsoft.com/office/powerpoint/2010/main" val="1186680293"/>
              </p:ext>
            </p:extLst>
          </p:nvPr>
        </p:nvGraphicFramePr>
        <p:xfrm>
          <a:off x="976394" y="4795122"/>
          <a:ext cx="9183610" cy="1685092"/>
        </p:xfrm>
        <a:graphic>
          <a:graphicData uri="http://schemas.openxmlformats.org/drawingml/2006/table">
            <a:tbl>
              <a:tblPr firstRow="1" bandRow="1">
                <a:tableStyleId>{5C22544A-7EE6-4342-B048-85BDC9FD1C3A}</a:tableStyleId>
              </a:tblPr>
              <a:tblGrid>
                <a:gridCol w="1836722">
                  <a:extLst>
                    <a:ext uri="{9D8B030D-6E8A-4147-A177-3AD203B41FA5}">
                      <a16:colId xmlns:a16="http://schemas.microsoft.com/office/drawing/2014/main" val="953396005"/>
                    </a:ext>
                  </a:extLst>
                </a:gridCol>
                <a:gridCol w="1836722">
                  <a:extLst>
                    <a:ext uri="{9D8B030D-6E8A-4147-A177-3AD203B41FA5}">
                      <a16:colId xmlns:a16="http://schemas.microsoft.com/office/drawing/2014/main" val="2955120021"/>
                    </a:ext>
                  </a:extLst>
                </a:gridCol>
                <a:gridCol w="1836722">
                  <a:extLst>
                    <a:ext uri="{9D8B030D-6E8A-4147-A177-3AD203B41FA5}">
                      <a16:colId xmlns:a16="http://schemas.microsoft.com/office/drawing/2014/main" val="2386501812"/>
                    </a:ext>
                  </a:extLst>
                </a:gridCol>
                <a:gridCol w="1836722">
                  <a:extLst>
                    <a:ext uri="{9D8B030D-6E8A-4147-A177-3AD203B41FA5}">
                      <a16:colId xmlns:a16="http://schemas.microsoft.com/office/drawing/2014/main" val="1426789798"/>
                    </a:ext>
                  </a:extLst>
                </a:gridCol>
                <a:gridCol w="1836722">
                  <a:extLst>
                    <a:ext uri="{9D8B030D-6E8A-4147-A177-3AD203B41FA5}">
                      <a16:colId xmlns:a16="http://schemas.microsoft.com/office/drawing/2014/main" val="216547995"/>
                    </a:ext>
                  </a:extLst>
                </a:gridCol>
              </a:tblGrid>
              <a:tr h="458803">
                <a:tc>
                  <a:txBody>
                    <a:bodyPr/>
                    <a:lstStyle/>
                    <a:p>
                      <a:r>
                        <a:rPr lang="en-US" sz="1800" dirty="0">
                          <a:solidFill>
                            <a:schemeClr val="accent2">
                              <a:lumMod val="75000"/>
                            </a:schemeClr>
                          </a:solidFill>
                        </a:rPr>
                        <a:t>Salary – yr.</a:t>
                      </a:r>
                    </a:p>
                  </a:txBody>
                  <a:tcPr/>
                </a:tc>
                <a:tc>
                  <a:txBody>
                    <a:bodyPr/>
                    <a:lstStyle/>
                    <a:p>
                      <a:r>
                        <a:rPr lang="en-US" sz="1800" dirty="0">
                          <a:solidFill>
                            <a:schemeClr val="accent2">
                              <a:lumMod val="75000"/>
                            </a:schemeClr>
                          </a:solidFill>
                        </a:rPr>
                        <a:t>$25,000</a:t>
                      </a:r>
                    </a:p>
                  </a:txBody>
                  <a:tcPr/>
                </a:tc>
                <a:tc>
                  <a:txBody>
                    <a:bodyPr/>
                    <a:lstStyle/>
                    <a:p>
                      <a:r>
                        <a:rPr lang="en-US" sz="1800" dirty="0">
                          <a:solidFill>
                            <a:schemeClr val="accent2">
                              <a:lumMod val="75000"/>
                            </a:schemeClr>
                          </a:solidFill>
                        </a:rPr>
                        <a:t>$50,000</a:t>
                      </a:r>
                    </a:p>
                  </a:txBody>
                  <a:tcPr/>
                </a:tc>
                <a:tc>
                  <a:txBody>
                    <a:bodyPr/>
                    <a:lstStyle/>
                    <a:p>
                      <a:r>
                        <a:rPr lang="en-US" sz="1800" dirty="0">
                          <a:solidFill>
                            <a:schemeClr val="accent2">
                              <a:lumMod val="75000"/>
                            </a:schemeClr>
                          </a:solidFill>
                        </a:rPr>
                        <a:t>$75,000</a:t>
                      </a:r>
                    </a:p>
                  </a:txBody>
                  <a:tcPr/>
                </a:tc>
                <a:tc>
                  <a:txBody>
                    <a:bodyPr/>
                    <a:lstStyle/>
                    <a:p>
                      <a:r>
                        <a:rPr lang="en-US" sz="1800" dirty="0">
                          <a:solidFill>
                            <a:schemeClr val="accent2">
                              <a:lumMod val="75000"/>
                            </a:schemeClr>
                          </a:solidFill>
                        </a:rPr>
                        <a:t>$100,000</a:t>
                      </a:r>
                    </a:p>
                  </a:txBody>
                  <a:tcPr/>
                </a:tc>
                <a:extLst>
                  <a:ext uri="{0D108BD9-81ED-4DB2-BD59-A6C34878D82A}">
                    <a16:rowId xmlns:a16="http://schemas.microsoft.com/office/drawing/2014/main" val="3731451488"/>
                  </a:ext>
                </a:extLst>
              </a:tr>
              <a:tr h="408763">
                <a:tc>
                  <a:txBody>
                    <a:bodyPr/>
                    <a:lstStyle/>
                    <a:p>
                      <a:r>
                        <a:rPr lang="en-US" dirty="0">
                          <a:solidFill>
                            <a:schemeClr val="accent2">
                              <a:lumMod val="75000"/>
                            </a:schemeClr>
                          </a:solidFill>
                        </a:rPr>
                        <a:t>% Based Dues</a:t>
                      </a:r>
                    </a:p>
                  </a:txBody>
                  <a:tcPr/>
                </a:tc>
                <a:tc>
                  <a:txBody>
                    <a:bodyPr/>
                    <a:lstStyle/>
                    <a:p>
                      <a:r>
                        <a:rPr lang="en-US" dirty="0">
                          <a:solidFill>
                            <a:schemeClr val="accent2">
                              <a:lumMod val="75000"/>
                            </a:schemeClr>
                          </a:solidFill>
                        </a:rPr>
                        <a:t>1.25%</a:t>
                      </a:r>
                    </a:p>
                  </a:txBody>
                  <a:tcPr/>
                </a:tc>
                <a:tc>
                  <a:txBody>
                    <a:bodyPr/>
                    <a:lstStyle/>
                    <a:p>
                      <a:r>
                        <a:rPr lang="en-US" dirty="0">
                          <a:solidFill>
                            <a:schemeClr val="accent2">
                              <a:lumMod val="75000"/>
                            </a:schemeClr>
                          </a:solidFill>
                        </a:rPr>
                        <a:t>1.25%</a:t>
                      </a:r>
                    </a:p>
                  </a:txBody>
                  <a:tcPr/>
                </a:tc>
                <a:tc>
                  <a:txBody>
                    <a:bodyPr/>
                    <a:lstStyle/>
                    <a:p>
                      <a:r>
                        <a:rPr lang="en-US" dirty="0">
                          <a:solidFill>
                            <a:schemeClr val="accent2">
                              <a:lumMod val="75000"/>
                            </a:schemeClr>
                          </a:solidFill>
                        </a:rPr>
                        <a:t>1.25%</a:t>
                      </a:r>
                    </a:p>
                  </a:txBody>
                  <a:tcPr/>
                </a:tc>
                <a:tc>
                  <a:txBody>
                    <a:bodyPr/>
                    <a:lstStyle/>
                    <a:p>
                      <a:r>
                        <a:rPr lang="en-US" dirty="0">
                          <a:solidFill>
                            <a:schemeClr val="accent2">
                              <a:lumMod val="75000"/>
                            </a:schemeClr>
                          </a:solidFill>
                        </a:rPr>
                        <a:t>1.25%</a:t>
                      </a:r>
                    </a:p>
                  </a:txBody>
                  <a:tcPr/>
                </a:tc>
                <a:extLst>
                  <a:ext uri="{0D108BD9-81ED-4DB2-BD59-A6C34878D82A}">
                    <a16:rowId xmlns:a16="http://schemas.microsoft.com/office/drawing/2014/main" val="2794928881"/>
                  </a:ext>
                </a:extLst>
              </a:tr>
              <a:tr h="408763">
                <a:tc>
                  <a:txBody>
                    <a:bodyPr/>
                    <a:lstStyle/>
                    <a:p>
                      <a:r>
                        <a:rPr lang="en-US" dirty="0">
                          <a:solidFill>
                            <a:schemeClr val="accent2">
                              <a:lumMod val="75000"/>
                            </a:schemeClr>
                          </a:solidFill>
                        </a:rPr>
                        <a:t>Dues</a:t>
                      </a:r>
                    </a:p>
                  </a:txBody>
                  <a:tcPr/>
                </a:tc>
                <a:tc>
                  <a:txBody>
                    <a:bodyPr/>
                    <a:lstStyle/>
                    <a:p>
                      <a:r>
                        <a:rPr lang="en-US" dirty="0">
                          <a:solidFill>
                            <a:schemeClr val="accent2">
                              <a:lumMod val="75000"/>
                            </a:schemeClr>
                          </a:solidFill>
                        </a:rPr>
                        <a:t>$312.50</a:t>
                      </a:r>
                    </a:p>
                  </a:txBody>
                  <a:tcPr/>
                </a:tc>
                <a:tc>
                  <a:txBody>
                    <a:bodyPr/>
                    <a:lstStyle/>
                    <a:p>
                      <a:r>
                        <a:rPr lang="en-US" dirty="0">
                          <a:solidFill>
                            <a:schemeClr val="accent2">
                              <a:lumMod val="75000"/>
                            </a:schemeClr>
                          </a:solidFill>
                        </a:rPr>
                        <a:t>$625.00</a:t>
                      </a:r>
                    </a:p>
                  </a:txBody>
                  <a:tcPr/>
                </a:tc>
                <a:tc>
                  <a:txBody>
                    <a:bodyPr/>
                    <a:lstStyle/>
                    <a:p>
                      <a:r>
                        <a:rPr lang="en-US" dirty="0">
                          <a:solidFill>
                            <a:schemeClr val="accent2">
                              <a:lumMod val="75000"/>
                            </a:schemeClr>
                          </a:solidFill>
                        </a:rPr>
                        <a:t>$937.50</a:t>
                      </a:r>
                    </a:p>
                  </a:txBody>
                  <a:tcPr/>
                </a:tc>
                <a:tc>
                  <a:txBody>
                    <a:bodyPr/>
                    <a:lstStyle/>
                    <a:p>
                      <a:r>
                        <a:rPr lang="en-US" dirty="0">
                          <a:solidFill>
                            <a:schemeClr val="accent2">
                              <a:lumMod val="75000"/>
                            </a:schemeClr>
                          </a:solidFill>
                        </a:rPr>
                        <a:t>$1080.00 (cap)</a:t>
                      </a:r>
                    </a:p>
                  </a:txBody>
                  <a:tcPr/>
                </a:tc>
                <a:extLst>
                  <a:ext uri="{0D108BD9-81ED-4DB2-BD59-A6C34878D82A}">
                    <a16:rowId xmlns:a16="http://schemas.microsoft.com/office/drawing/2014/main" val="761292358"/>
                  </a:ext>
                </a:extLst>
              </a:tr>
              <a:tr h="408763">
                <a:tc>
                  <a:txBody>
                    <a:bodyPr/>
                    <a:lstStyle/>
                    <a:p>
                      <a:endParaRPr lang="en-US" dirty="0">
                        <a:solidFill>
                          <a:schemeClr val="accent2">
                            <a:lumMod val="75000"/>
                          </a:schemeClr>
                        </a:solidFill>
                      </a:endParaRPr>
                    </a:p>
                  </a:txBody>
                  <a:tcPr/>
                </a:tc>
                <a:tc>
                  <a:txBody>
                    <a:bodyPr/>
                    <a:lstStyle/>
                    <a:p>
                      <a:endParaRPr lang="en-US" dirty="0">
                        <a:solidFill>
                          <a:schemeClr val="accent2">
                            <a:lumMod val="75000"/>
                          </a:schemeClr>
                        </a:solidFill>
                      </a:endParaRPr>
                    </a:p>
                  </a:txBody>
                  <a:tcPr/>
                </a:tc>
                <a:tc>
                  <a:txBody>
                    <a:bodyPr/>
                    <a:lstStyle/>
                    <a:p>
                      <a:endParaRPr lang="en-US" dirty="0">
                        <a:solidFill>
                          <a:schemeClr val="accent2">
                            <a:lumMod val="75000"/>
                          </a:schemeClr>
                        </a:solidFill>
                      </a:endParaRPr>
                    </a:p>
                  </a:txBody>
                  <a:tcPr/>
                </a:tc>
                <a:tc>
                  <a:txBody>
                    <a:bodyPr/>
                    <a:lstStyle/>
                    <a:p>
                      <a:endParaRPr lang="en-US" dirty="0">
                        <a:solidFill>
                          <a:schemeClr val="accent2">
                            <a:lumMod val="75000"/>
                          </a:schemeClr>
                        </a:solidFill>
                      </a:endParaRPr>
                    </a:p>
                  </a:txBody>
                  <a:tcPr/>
                </a:tc>
                <a:tc>
                  <a:txBody>
                    <a:bodyPr/>
                    <a:lstStyle/>
                    <a:p>
                      <a:endParaRPr lang="en-US" dirty="0">
                        <a:solidFill>
                          <a:schemeClr val="accent2">
                            <a:lumMod val="75000"/>
                          </a:schemeClr>
                        </a:solidFill>
                      </a:endParaRPr>
                    </a:p>
                  </a:txBody>
                  <a:tcPr/>
                </a:tc>
                <a:extLst>
                  <a:ext uri="{0D108BD9-81ED-4DB2-BD59-A6C34878D82A}">
                    <a16:rowId xmlns:a16="http://schemas.microsoft.com/office/drawing/2014/main" val="2732420577"/>
                  </a:ext>
                </a:extLst>
              </a:tr>
            </a:tbl>
          </a:graphicData>
        </a:graphic>
      </p:graphicFrame>
    </p:spTree>
    <p:extLst>
      <p:ext uri="{BB962C8B-B14F-4D97-AF65-F5344CB8AC3E}">
        <p14:creationId xmlns:p14="http://schemas.microsoft.com/office/powerpoint/2010/main" val="464241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3952C-C4D4-433E-A286-5354EDE57BAF}"/>
              </a:ext>
            </a:extLst>
          </p:cNvPr>
          <p:cNvSpPr>
            <a:spLocks noGrp="1"/>
          </p:cNvSpPr>
          <p:nvPr>
            <p:ph type="title"/>
          </p:nvPr>
        </p:nvSpPr>
        <p:spPr>
          <a:xfrm>
            <a:off x="495947" y="609600"/>
            <a:ext cx="8778055" cy="614766"/>
          </a:xfrm>
        </p:spPr>
        <p:txBody>
          <a:bodyPr>
            <a:normAutofit/>
          </a:bodyPr>
          <a:lstStyle/>
          <a:p>
            <a:r>
              <a:rPr lang="en-US" sz="3200" dirty="0">
                <a:solidFill>
                  <a:schemeClr val="accent2">
                    <a:lumMod val="75000"/>
                  </a:schemeClr>
                </a:solidFill>
              </a:rPr>
              <a:t>What do my dues pay for?</a:t>
            </a:r>
            <a:endParaRPr lang="en-US" sz="3200" dirty="0"/>
          </a:p>
        </p:txBody>
      </p:sp>
      <p:sp>
        <p:nvSpPr>
          <p:cNvPr id="3" name="Content Placeholder 2">
            <a:extLst>
              <a:ext uri="{FF2B5EF4-FFF2-40B4-BE49-F238E27FC236}">
                <a16:creationId xmlns:a16="http://schemas.microsoft.com/office/drawing/2014/main" id="{42BCFFCD-B6E9-4323-BD13-1F6477949EBC}"/>
              </a:ext>
            </a:extLst>
          </p:cNvPr>
          <p:cNvSpPr>
            <a:spLocks noGrp="1"/>
          </p:cNvSpPr>
          <p:nvPr>
            <p:ph idx="1"/>
          </p:nvPr>
        </p:nvSpPr>
        <p:spPr>
          <a:xfrm>
            <a:off x="495947" y="1782305"/>
            <a:ext cx="10740324" cy="4259057"/>
          </a:xfrm>
        </p:spPr>
        <p:txBody>
          <a:bodyPr>
            <a:normAutofit fontScale="92500"/>
          </a:bodyPr>
          <a:lstStyle/>
          <a:p>
            <a:r>
              <a:rPr lang="en-US" sz="2400" dirty="0"/>
              <a:t>Union members pay dues for the same reason civic, faith-based, cultural, business, and professional association members pay dues: it costs money to run an organization, and particularly in our case, it also costs money to defend the interests of membership.</a:t>
            </a:r>
          </a:p>
          <a:p>
            <a:endParaRPr lang="en-US" sz="2400" dirty="0"/>
          </a:p>
          <a:p>
            <a:r>
              <a:rPr lang="en-US" sz="2400" dirty="0"/>
              <a:t>All monthly dues, initiation fees, and other fees paid to Local 39 are deposited into the local’s general fund.  These monies are used to provide for the infrastructure of our local union, by paying the expenses incurred in the day-to-day representation of our members, including, but not limited to payment of costs associated with the negotiation of labor agreements that outline the rights and benefits of bargaining unit members. </a:t>
            </a:r>
          </a:p>
          <a:p>
            <a:endParaRPr lang="en-US" sz="2000" dirty="0"/>
          </a:p>
          <a:p>
            <a:endParaRPr lang="en-US" sz="2000" dirty="0"/>
          </a:p>
        </p:txBody>
      </p:sp>
    </p:spTree>
    <p:extLst>
      <p:ext uri="{BB962C8B-B14F-4D97-AF65-F5344CB8AC3E}">
        <p14:creationId xmlns:p14="http://schemas.microsoft.com/office/powerpoint/2010/main" val="2568414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50080-7EDC-44E7-8F01-F21D133C3DB2}"/>
              </a:ext>
            </a:extLst>
          </p:cNvPr>
          <p:cNvSpPr>
            <a:spLocks noGrp="1"/>
          </p:cNvSpPr>
          <p:nvPr>
            <p:ph type="title"/>
          </p:nvPr>
        </p:nvSpPr>
        <p:spPr/>
        <p:txBody>
          <a:bodyPr/>
          <a:lstStyle/>
          <a:p>
            <a:r>
              <a:rPr lang="en-US" dirty="0">
                <a:solidFill>
                  <a:schemeClr val="accent2">
                    <a:lumMod val="75000"/>
                  </a:schemeClr>
                </a:solidFill>
              </a:rPr>
              <a:t>What do my dues pay for? </a:t>
            </a:r>
            <a:r>
              <a:rPr lang="en-US" sz="2400" dirty="0">
                <a:solidFill>
                  <a:schemeClr val="accent2">
                    <a:lumMod val="75000"/>
                  </a:schemeClr>
                </a:solidFill>
              </a:rPr>
              <a:t>(continued)</a:t>
            </a:r>
            <a:endParaRPr lang="en-US" sz="2400" dirty="0"/>
          </a:p>
        </p:txBody>
      </p:sp>
      <p:sp>
        <p:nvSpPr>
          <p:cNvPr id="3" name="Content Placeholder 2">
            <a:extLst>
              <a:ext uri="{FF2B5EF4-FFF2-40B4-BE49-F238E27FC236}">
                <a16:creationId xmlns:a16="http://schemas.microsoft.com/office/drawing/2014/main" id="{F01A86AA-467B-4FCE-8555-283BE8F677DF}"/>
              </a:ext>
            </a:extLst>
          </p:cNvPr>
          <p:cNvSpPr>
            <a:spLocks noGrp="1"/>
          </p:cNvSpPr>
          <p:nvPr>
            <p:ph idx="1"/>
          </p:nvPr>
        </p:nvSpPr>
        <p:spPr>
          <a:xfrm>
            <a:off x="677334" y="1813303"/>
            <a:ext cx="8596668" cy="4435098"/>
          </a:xfrm>
        </p:spPr>
        <p:txBody>
          <a:bodyPr>
            <a:noAutofit/>
          </a:bodyPr>
          <a:lstStyle/>
          <a:p>
            <a:r>
              <a:rPr lang="en-US" sz="2400" dirty="0"/>
              <a:t>Payment of fees generated by grievance handling and arbitrations.</a:t>
            </a:r>
          </a:p>
          <a:p>
            <a:r>
              <a:rPr lang="en-US" sz="2400" dirty="0"/>
              <a:t>Payment of the day-to-day costs for the support of business representatives and the administrative team who operate the local.</a:t>
            </a:r>
          </a:p>
          <a:p>
            <a:r>
              <a:rPr lang="en-US" sz="2400" dirty="0"/>
              <a:t>Payment of expenses to maintain a union office.</a:t>
            </a:r>
          </a:p>
          <a:p>
            <a:r>
              <a:rPr lang="en-US" sz="2400" dirty="0"/>
              <a:t>A percentage of the dues and fees collected is also sent to OPEIU International.  International  in turn, offers support to our local union in such areas as organizing, education, publicity, strike fund, and other benefits.</a:t>
            </a:r>
          </a:p>
        </p:txBody>
      </p:sp>
    </p:spTree>
    <p:extLst>
      <p:ext uri="{BB962C8B-B14F-4D97-AF65-F5344CB8AC3E}">
        <p14:creationId xmlns:p14="http://schemas.microsoft.com/office/powerpoint/2010/main" val="101847748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37651BA-F45C-4845-9AB3-E0A65B39F5E1}">
  <ds:schemaRefs>
    <ds:schemaRef ds:uri="http://purl.org/dc/terms/"/>
    <ds:schemaRef ds:uri="http://schemas.openxmlformats.org/package/2006/metadata/core-properties"/>
    <ds:schemaRef ds:uri="16c05727-aa75-4e4a-9b5f-8a80a1165891"/>
    <ds:schemaRef ds:uri="http://schemas.microsoft.com/office/2006/documentManagement/types"/>
    <ds:schemaRef ds:uri="http://schemas.microsoft.com/office/infopath/2007/PartnerControls"/>
    <ds:schemaRef ds:uri="http://purl.org/dc/elements/1.1/"/>
    <ds:schemaRef ds:uri="http://schemas.microsoft.com/office/2006/metadata/properties"/>
    <ds:schemaRef ds:uri="71af3243-3dd4-4a8d-8c0d-dd76da1f02a5"/>
    <ds:schemaRef ds:uri="http://www.w3.org/XML/1998/namespace"/>
    <ds:schemaRef ds:uri="http://purl.org/dc/dcmitype/"/>
  </ds:schemaRefs>
</ds:datastoreItem>
</file>

<file path=customXml/itemProps2.xml><?xml version="1.0" encoding="utf-8"?>
<ds:datastoreItem xmlns:ds="http://schemas.openxmlformats.org/officeDocument/2006/customXml" ds:itemID="{2D276E62-80A3-44DD-9BCC-97ED2B99B5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DB58277-F8DF-46FF-84EC-EF41B835E69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2850</TotalTime>
  <Words>1158</Words>
  <Application>Microsoft Office PowerPoint</Application>
  <PresentationFormat>Widescreen</PresentationFormat>
  <Paragraphs>182</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Trebuchet MS</vt:lpstr>
      <vt:lpstr>Wingdings 3</vt:lpstr>
      <vt:lpstr>Facet</vt:lpstr>
      <vt:lpstr>OPEIU Local 39  Proposed Dues Change Original Proposed Date: November 18, 2020  </vt:lpstr>
      <vt:lpstr>Why are we making changes? </vt:lpstr>
      <vt:lpstr>Why are we making changes? (continued)</vt:lpstr>
      <vt:lpstr>Finances</vt:lpstr>
      <vt:lpstr>Local Expenses 2021</vt:lpstr>
      <vt:lpstr>Wage &amp; Equity pt. 1</vt:lpstr>
      <vt:lpstr>Wage &amp; Equity pt. 2</vt:lpstr>
      <vt:lpstr>What do my dues pay for?</vt:lpstr>
      <vt:lpstr>What do my dues pay for? (continued)</vt:lpstr>
      <vt:lpstr>How do our dues compare to other Locals?</vt:lpstr>
      <vt:lpstr>Closing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OPEIU Local 39  Constitution and Dues November 18, 2020</dc:title>
  <dc:creator>President</dc:creator>
  <cp:lastModifiedBy>President</cp:lastModifiedBy>
  <cp:revision>50</cp:revision>
  <cp:lastPrinted>2020-11-18T16:15:24Z</cp:lastPrinted>
  <dcterms:created xsi:type="dcterms:W3CDTF">2020-11-16T18:47:42Z</dcterms:created>
  <dcterms:modified xsi:type="dcterms:W3CDTF">2021-01-15T20:39:41Z</dcterms:modified>
</cp:coreProperties>
</file>